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60" r:id="rId5"/>
  </p:sldMasterIdLst>
  <p:notesMasterIdLst>
    <p:notesMasterId r:id="rId28"/>
  </p:notesMasterIdLst>
  <p:handoutMasterIdLst>
    <p:handoutMasterId r:id="rId29"/>
  </p:handoutMasterIdLst>
  <p:sldIdLst>
    <p:sldId id="267" r:id="rId6"/>
    <p:sldId id="268" r:id="rId7"/>
    <p:sldId id="286" r:id="rId8"/>
    <p:sldId id="269" r:id="rId9"/>
    <p:sldId id="270" r:id="rId10"/>
    <p:sldId id="271" r:id="rId11"/>
    <p:sldId id="272" r:id="rId12"/>
    <p:sldId id="275" r:id="rId13"/>
    <p:sldId id="273" r:id="rId14"/>
    <p:sldId id="276" r:id="rId15"/>
    <p:sldId id="277" r:id="rId16"/>
    <p:sldId id="279" r:id="rId17"/>
    <p:sldId id="285" r:id="rId18"/>
    <p:sldId id="280" r:id="rId19"/>
    <p:sldId id="281" r:id="rId20"/>
    <p:sldId id="257" r:id="rId21"/>
    <p:sldId id="260" r:id="rId22"/>
    <p:sldId id="282" r:id="rId23"/>
    <p:sldId id="274" r:id="rId24"/>
    <p:sldId id="283" r:id="rId25"/>
    <p:sldId id="284" r:id="rId26"/>
    <p:sldId id="266" r:id="rId2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5" autoAdjust="0"/>
    <p:restoredTop sz="94660"/>
  </p:normalViewPr>
  <p:slideViewPr>
    <p:cSldViewPr snapToGrid="0">
      <p:cViewPr>
        <p:scale>
          <a:sx n="72" d="100"/>
          <a:sy n="72" d="100"/>
        </p:scale>
        <p:origin x="678" y="66"/>
      </p:cViewPr>
      <p:guideLst/>
    </p:cSldViewPr>
  </p:slideViewPr>
  <p:notesTextViewPr>
    <p:cViewPr>
      <p:scale>
        <a:sx n="1" d="1"/>
        <a:sy n="1" d="1"/>
      </p:scale>
      <p:origin x="0" y="0"/>
    </p:cViewPr>
  </p:notesText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447D3B9-DCBF-481F-B9FA-CE347A4F5725}" type="datetime1">
              <a:rPr lang="es-ES" smtClean="0"/>
              <a:t>25/11/2022</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9700615-FC3B-4524-998A-FA09C4A3CF1A}" type="slidenum">
              <a:rPr lang="es-ES" smtClean="0"/>
              <a:t>‹Nº›</a:t>
            </a:fld>
            <a:endParaRPr lang="es-ES"/>
          </a:p>
        </p:txBody>
      </p:sp>
    </p:spTree>
    <p:extLst>
      <p:ext uri="{BB962C8B-B14F-4D97-AF65-F5344CB8AC3E}">
        <p14:creationId xmlns:p14="http://schemas.microsoft.com/office/powerpoint/2010/main" val="27323433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9A275B4-5B64-4E33-BCFC-1617FF8471F2}" type="datetime1">
              <a:rPr lang="es-ES" noProof="0" smtClean="0"/>
              <a:t>25/11/2022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589827E-D12D-45BE-8B06-B53B720C9074}" type="slidenum">
              <a:rPr lang="es-ES" noProof="0" smtClean="0"/>
              <a:t>‹Nº›</a:t>
            </a:fld>
            <a:endParaRPr lang="es-ES" noProof="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89827E-D12D-45BE-8B06-B53B720C9074}" type="slidenum">
              <a:rPr lang="es-ES" smtClean="0"/>
              <a:t>1</a:t>
            </a:fld>
            <a:endParaRPr lang="es-ES"/>
          </a:p>
        </p:txBody>
      </p:sp>
    </p:spTree>
    <p:extLst>
      <p:ext uri="{BB962C8B-B14F-4D97-AF65-F5344CB8AC3E}">
        <p14:creationId xmlns:p14="http://schemas.microsoft.com/office/powerpoint/2010/main" val="229752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2"/>
      </p:bgRef>
    </p:bg>
    <p:spTree>
      <p:nvGrpSpPr>
        <p:cNvPr id="1" name=""/>
        <p:cNvGrpSpPr/>
        <p:nvPr/>
      </p:nvGrpSpPr>
      <p:grpSpPr>
        <a:xfrm>
          <a:off x="0" y="0"/>
          <a:ext cx="0" cy="0"/>
          <a:chOff x="0" y="0"/>
          <a:chExt cx="0" cy="0"/>
        </a:xfrm>
      </p:grpSpPr>
      <p:sp>
        <p:nvSpPr>
          <p:cNvPr id="12" name="Forma libre 6" title="Forma de número de página"/>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ítulo 1"/>
          <p:cNvSpPr>
            <a:spLocks noGrp="1"/>
          </p:cNvSpPr>
          <p:nvPr>
            <p:ph type="ctrTitle"/>
          </p:nvPr>
        </p:nvSpPr>
        <p:spPr>
          <a:xfrm>
            <a:off x="1088913" y="1143293"/>
            <a:ext cx="7034362" cy="4268965"/>
          </a:xfrm>
        </p:spPr>
        <p:txBody>
          <a:bodyPr rtlCol="0" anchor="t">
            <a:normAutofit/>
          </a:bodyPr>
          <a:lstStyle>
            <a:lvl1pPr algn="l">
              <a:lnSpc>
                <a:spcPct val="85000"/>
              </a:lnSpc>
              <a:defRPr sz="7700" cap="all" baseline="0">
                <a:solidFill>
                  <a:schemeClr val="tx2"/>
                </a:solidFill>
              </a:defRPr>
            </a:lvl1pPr>
          </a:lstStyle>
          <a:p>
            <a:pPr rtl="0"/>
            <a:r>
              <a:rPr lang="es-ES" noProof="0"/>
              <a:t>Haga clic para modificar el estilo de título del patrón</a:t>
            </a:r>
          </a:p>
        </p:txBody>
      </p:sp>
      <p:sp>
        <p:nvSpPr>
          <p:cNvPr id="3" name="Subtítulo 2"/>
          <p:cNvSpPr>
            <a:spLocks noGrp="1"/>
          </p:cNvSpPr>
          <p:nvPr>
            <p:ph type="subTitle" idx="1"/>
          </p:nvPr>
        </p:nvSpPr>
        <p:spPr>
          <a:xfrm>
            <a:off x="1088914" y="5537925"/>
            <a:ext cx="7034362" cy="706355"/>
          </a:xfrm>
        </p:spPr>
        <p:txBody>
          <a:bodyPr rtlCol="0">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Marcador de fecha 3"/>
          <p:cNvSpPr>
            <a:spLocks noGrp="1"/>
          </p:cNvSpPr>
          <p:nvPr>
            <p:ph type="dt" sz="half" idx="10"/>
          </p:nvPr>
        </p:nvSpPr>
        <p:spPr>
          <a:xfrm>
            <a:off x="1088913" y="6314440"/>
            <a:ext cx="1596622" cy="365125"/>
          </a:xfrm>
        </p:spPr>
        <p:txBody>
          <a:bodyPr rtlCol="0"/>
          <a:lstStyle>
            <a:lvl1pPr algn="l">
              <a:defRPr sz="1200">
                <a:solidFill>
                  <a:schemeClr val="tx2"/>
                </a:solidFill>
              </a:defRPr>
            </a:lvl1pPr>
          </a:lstStyle>
          <a:p>
            <a:pPr rtl="0"/>
            <a:fld id="{6FFCC2A5-43AC-4338-BA4D-F70475545DF9}" type="datetime1">
              <a:rPr lang="es-ES" noProof="0" smtClean="0"/>
              <a:t>25/11/2022</a:t>
            </a:fld>
            <a:endParaRPr lang="es-ES" noProof="0"/>
          </a:p>
        </p:txBody>
      </p:sp>
      <p:sp>
        <p:nvSpPr>
          <p:cNvPr id="5" name="Marcador de pie de página 4"/>
          <p:cNvSpPr>
            <a:spLocks noGrp="1"/>
          </p:cNvSpPr>
          <p:nvPr>
            <p:ph type="ftr" sz="quarter" idx="11"/>
          </p:nvPr>
        </p:nvSpPr>
        <p:spPr>
          <a:xfrm>
            <a:off x="3000591" y="6314440"/>
            <a:ext cx="5122683" cy="365125"/>
          </a:xfrm>
        </p:spPr>
        <p:txBody>
          <a:bodyPr rtlCol="0"/>
          <a:lstStyle>
            <a:lvl1pPr algn="l">
              <a:defRPr b="0">
                <a:solidFill>
                  <a:schemeClr val="tx2"/>
                </a:solidFill>
              </a:defRPr>
            </a:lvl1pPr>
          </a:lstStyle>
          <a:p>
            <a:pPr rtl="0"/>
            <a:endParaRPr lang="es-ES" noProof="0"/>
          </a:p>
        </p:txBody>
      </p:sp>
      <p:sp>
        <p:nvSpPr>
          <p:cNvPr id="6" name="Marcador de número de diapositiva 5"/>
          <p:cNvSpPr>
            <a:spLocks noGrp="1"/>
          </p:cNvSpPr>
          <p:nvPr>
            <p:ph type="sldNum" sz="quarter" idx="12"/>
          </p:nvPr>
        </p:nvSpPr>
        <p:spPr>
          <a:xfrm>
            <a:off x="11784011" y="1416216"/>
            <a:ext cx="407988" cy="365125"/>
          </a:xfrm>
        </p:spPr>
        <p:txBody>
          <a:bodyPr rtlCol="0"/>
          <a:lstStyle>
            <a:lvl1pPr algn="r">
              <a:defRPr>
                <a:solidFill>
                  <a:schemeClr val="bg2"/>
                </a:solidFill>
              </a:defRPr>
            </a:lvl1pPr>
          </a:lstStyle>
          <a:p>
            <a:pPr rtl="0"/>
            <a:fld id="{2AC27A5A-7290-4DE1-BA94-4BE8A8E57DCF}" type="slidenum">
              <a:rPr lang="es-ES" noProof="0" smtClean="0"/>
              <a:pPr rtl="0"/>
              <a:t>‹Nº›</a:t>
            </a:fld>
            <a:endParaRPr lang="es-ES" noProof="0"/>
          </a:p>
        </p:txBody>
      </p:sp>
      <p:cxnSp>
        <p:nvCxnSpPr>
          <p:cNvPr id="9" name="Conector recto 8" title="Línea de regla vertical"/>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5181600" y="640080"/>
            <a:ext cx="6248398" cy="5584142"/>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F1977DC-E0B6-46CF-9DCE-4ADE83FF3BDE}" type="datetime1">
              <a:rPr lang="es-ES" noProof="0" smtClean="0"/>
              <a:t>25/11/2022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2" name="Forma libre 6" title="Forma de número de página"/>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Título vertical 1"/>
          <p:cNvSpPr>
            <a:spLocks noGrp="1"/>
          </p:cNvSpPr>
          <p:nvPr>
            <p:ph type="title" orient="vert"/>
          </p:nvPr>
        </p:nvSpPr>
        <p:spPr>
          <a:xfrm>
            <a:off x="7990765" y="642931"/>
            <a:ext cx="2446670" cy="4678106"/>
          </a:xfrm>
        </p:spPr>
        <p:txBody>
          <a:bodyPr vert="eaVert" rtlCol="0"/>
          <a:lstStyle>
            <a:lvl1pPr algn="l">
              <a:defRPr/>
            </a:lvl1pPr>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838200" y="642932"/>
            <a:ext cx="7070678" cy="4678105"/>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6536187" y="5927131"/>
            <a:ext cx="3814856" cy="365125"/>
          </a:xfrm>
        </p:spPr>
        <p:txBody>
          <a:bodyPr rtlCol="0"/>
          <a:lstStyle/>
          <a:p>
            <a:pPr rtl="0"/>
            <a:fld id="{D37BC99A-9F6C-430A-88D2-745CE072E4C4}" type="datetime1">
              <a:rPr lang="es-ES" noProof="0" smtClean="0"/>
              <a:t>25/11/2022</a:t>
            </a:fld>
            <a:endParaRPr lang="es-ES" noProof="0"/>
          </a:p>
        </p:txBody>
      </p:sp>
      <p:sp>
        <p:nvSpPr>
          <p:cNvPr id="5" name="Marcador de pie de página 4"/>
          <p:cNvSpPr>
            <a:spLocks noGrp="1"/>
          </p:cNvSpPr>
          <p:nvPr>
            <p:ph type="ftr" sz="quarter" idx="11"/>
          </p:nvPr>
        </p:nvSpPr>
        <p:spPr>
          <a:xfrm>
            <a:off x="6536187" y="6315949"/>
            <a:ext cx="3814856"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1784011" y="5607592"/>
            <a:ext cx="407988" cy="365125"/>
          </a:xfrm>
        </p:spPr>
        <p:txBody>
          <a:bodyPr rtlCol="0"/>
          <a:lstStyle/>
          <a:p>
            <a:pPr rtl="0"/>
            <a:fld id="{2AC27A5A-7290-4DE1-BA94-4BE8A8E57DCF}" type="slidenum">
              <a:rPr lang="es-ES" noProof="0" smtClean="0"/>
              <a:t>‹Nº›</a:t>
            </a:fld>
            <a:endParaRPr lang="es-ES" noProof="0"/>
          </a:p>
        </p:txBody>
      </p:sp>
      <p:cxnSp>
        <p:nvCxnSpPr>
          <p:cNvPr id="13" name="Conector recto 12" title="Líneas de regla horizontal"/>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テキスト ボックス 1"/>
          <p:cNvSpPr txBox="1">
            <a:spLocks noChangeArrowheads="1"/>
          </p:cNvSpPr>
          <p:nvPr userDrawn="1"/>
        </p:nvSpPr>
        <p:spPr bwMode="auto">
          <a:xfrm>
            <a:off x="4242435" y="209053"/>
            <a:ext cx="7626913"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defPPr>
              <a:defRPr lang="en-US"/>
            </a:defPPr>
            <a:lvl1pPr eaLnBrk="0" hangingPunct="0">
              <a:defRPr kumimoji="1" sz="900" b="1">
                <a:solidFill>
                  <a:schemeClr val="accent1">
                    <a:lumMod val="90000"/>
                  </a:schemeClr>
                </a:solidFill>
                <a:effectLst/>
                <a:latin typeface="+mj-lt"/>
                <a:ea typeface="ＭＳ Ｐゴシック" pitchFamily="50" charset="-128"/>
              </a:defRPr>
            </a:lvl1pPr>
            <a:lvl2pPr marL="742950" indent="-285750" eaLnBrk="0" hangingPunct="0">
              <a:defRPr kumimoji="1" sz="1600" b="1">
                <a:solidFill>
                  <a:srgbClr val="FF0000"/>
                </a:solidFill>
                <a:latin typeface="ＭＳ Ｐゴシック" pitchFamily="50" charset="-128"/>
                <a:ea typeface="ＭＳ Ｐゴシック" pitchFamily="50" charset="-128"/>
              </a:defRPr>
            </a:lvl2pPr>
            <a:lvl3pPr marL="1143000" indent="-228600" eaLnBrk="0" hangingPunct="0">
              <a:defRPr kumimoji="1" sz="1600" b="1">
                <a:solidFill>
                  <a:srgbClr val="FF0000"/>
                </a:solidFill>
                <a:latin typeface="ＭＳ Ｐゴシック" pitchFamily="50" charset="-128"/>
                <a:ea typeface="ＭＳ Ｐゴシック" pitchFamily="50" charset="-128"/>
              </a:defRPr>
            </a:lvl3pPr>
            <a:lvl4pPr marL="1600200" indent="-228600" eaLnBrk="0" hangingPunct="0">
              <a:defRPr kumimoji="1" sz="1600" b="1">
                <a:solidFill>
                  <a:srgbClr val="FF0000"/>
                </a:solidFill>
                <a:latin typeface="ＭＳ Ｐゴシック" pitchFamily="50" charset="-128"/>
                <a:ea typeface="ＭＳ Ｐゴシック" pitchFamily="50" charset="-128"/>
              </a:defRPr>
            </a:lvl4pPr>
            <a:lvl5pPr marL="2057400" indent="-228600" eaLnBrk="0" hangingPunct="0">
              <a:defRPr kumimoji="1" sz="1600" b="1">
                <a:solidFill>
                  <a:srgbClr val="FF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9pPr>
          </a:lstStyle>
          <a:p>
            <a:pPr lvl="0" algn="r"/>
            <a:r>
              <a:rPr lang="en-US" dirty="0"/>
              <a:t>ALL RIGHTS RESERVED  /  CONFIDENTIAL  /  DO NOT DISTRIBUTE  / © 2021 Yazaki North America Inc.</a:t>
            </a:r>
          </a:p>
        </p:txBody>
      </p:sp>
      <p:sp>
        <p:nvSpPr>
          <p:cNvPr id="7" name="Title 1"/>
          <p:cNvSpPr>
            <a:spLocks noGrp="1"/>
          </p:cNvSpPr>
          <p:nvPr>
            <p:ph type="ctrTitle"/>
          </p:nvPr>
        </p:nvSpPr>
        <p:spPr>
          <a:xfrm>
            <a:off x="6844146" y="1696020"/>
            <a:ext cx="4966854" cy="2181554"/>
          </a:xfrm>
        </p:spPr>
        <p:txBody>
          <a:bodyPr anchor="b">
            <a:noAutofit/>
          </a:bodyPr>
          <a:lstStyle>
            <a:lvl1pPr algn="l">
              <a:defRPr sz="3200" baseline="0">
                <a:solidFill>
                  <a:schemeClr val="accent2"/>
                </a:solidFill>
              </a:defRPr>
            </a:lvl1pPr>
          </a:lstStyle>
          <a:p>
            <a:r>
              <a:rPr lang="en-US"/>
              <a:t>Click to edit Master title style</a:t>
            </a:r>
            <a:endParaRPr lang="en-US" dirty="0"/>
          </a:p>
        </p:txBody>
      </p:sp>
      <p:sp>
        <p:nvSpPr>
          <p:cNvPr id="8" name="Subtitle 2"/>
          <p:cNvSpPr>
            <a:spLocks noGrp="1"/>
          </p:cNvSpPr>
          <p:nvPr>
            <p:ph type="subTitle" idx="1" hasCustomPrompt="1"/>
          </p:nvPr>
        </p:nvSpPr>
        <p:spPr>
          <a:xfrm>
            <a:off x="6844145" y="3940863"/>
            <a:ext cx="4064001" cy="703053"/>
          </a:xfrm>
        </p:spPr>
        <p:txBody>
          <a:bodyPr>
            <a:normAutofit/>
          </a:bodyPr>
          <a:lstStyle>
            <a:lvl1pPr marL="0" indent="0" algn="l">
              <a:spcBef>
                <a:spcPts val="0"/>
              </a:spcBef>
              <a:buNone/>
              <a:defRPr sz="18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Presenter’s Name &amp; Title</a:t>
            </a:r>
          </a:p>
        </p:txBody>
      </p:sp>
      <p:cxnSp>
        <p:nvCxnSpPr>
          <p:cNvPr id="9" name="Straight Connector 8"/>
          <p:cNvCxnSpPr/>
          <p:nvPr userDrawn="1"/>
        </p:nvCxnSpPr>
        <p:spPr>
          <a:xfrm>
            <a:off x="6844145" y="3875310"/>
            <a:ext cx="4064001"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image1.t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63899" y="6113312"/>
            <a:ext cx="2143457" cy="295426"/>
          </a:xfrm>
          <a:prstGeom prst="rect">
            <a:avLst/>
          </a:prstGeom>
          <a:ln w="12700">
            <a:round/>
          </a:ln>
        </p:spPr>
      </p:pic>
      <p:pic>
        <p:nvPicPr>
          <p:cNvPr id="3" name="Picture 2">
            <a:extLst>
              <a:ext uri="{FF2B5EF4-FFF2-40B4-BE49-F238E27FC236}">
                <a16:creationId xmlns:a16="http://schemas.microsoft.com/office/drawing/2014/main" id="{7D2C7F92-2595-450A-BA83-AC149A366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784503" cy="6858000"/>
          </a:xfrm>
          <a:prstGeom prst="rect">
            <a:avLst/>
          </a:prstGeom>
        </p:spPr>
      </p:pic>
    </p:spTree>
    <p:extLst>
      <p:ext uri="{BB962C8B-B14F-4D97-AF65-F5344CB8AC3E}">
        <p14:creationId xmlns:p14="http://schemas.microsoft.com/office/powerpoint/2010/main" val="130284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57321" y="1122363"/>
            <a:ext cx="6077357" cy="2181554"/>
          </a:xfrm>
        </p:spPr>
        <p:txBody>
          <a:bodyPr anchor="b">
            <a:normAutofit/>
          </a:bodyPr>
          <a:lstStyle>
            <a:lvl1pPr algn="ctr">
              <a:defRPr sz="3200" baseline="0">
                <a:solidFill>
                  <a:srgbClr val="7094AA"/>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4111734" y="3549556"/>
            <a:ext cx="4064001" cy="703053"/>
          </a:xfrm>
        </p:spPr>
        <p:txBody>
          <a:bodyPr>
            <a:normAutofit/>
          </a:bodyPr>
          <a:lstStyle>
            <a:lvl1pPr marL="0" indent="0" algn="ctr">
              <a:spcBef>
                <a:spcPts val="0"/>
              </a:spcBef>
              <a:buNone/>
              <a:defRPr sz="1800">
                <a:solidFill>
                  <a:srgbClr val="5E6D8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Presenter’s Name &amp; Title</a:t>
            </a:r>
          </a:p>
        </p:txBody>
      </p:sp>
      <p:cxnSp>
        <p:nvCxnSpPr>
          <p:cNvPr id="7" name="Straight Connector 6"/>
          <p:cNvCxnSpPr/>
          <p:nvPr userDrawn="1"/>
        </p:nvCxnSpPr>
        <p:spPr>
          <a:xfrm>
            <a:off x="4111734" y="3426736"/>
            <a:ext cx="4064001" cy="0"/>
          </a:xfrm>
          <a:prstGeom prst="line">
            <a:avLst/>
          </a:prstGeom>
          <a:ln w="12700">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064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 Slide + Pattern">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97805FCA-2CFD-459A-A11F-A2174C605D07}"/>
              </a:ext>
            </a:extLst>
          </p:cNvPr>
          <p:cNvSpPr>
            <a:spLocks noGrp="1"/>
          </p:cNvSpPr>
          <p:nvPr>
            <p:ph type="subTitle" idx="1" hasCustomPrompt="1"/>
          </p:nvPr>
        </p:nvSpPr>
        <p:spPr>
          <a:xfrm>
            <a:off x="5357371" y="3551820"/>
            <a:ext cx="4064001" cy="703053"/>
          </a:xfrm>
        </p:spPr>
        <p:txBody>
          <a:bodyPr>
            <a:normAutofit/>
          </a:bodyPr>
          <a:lstStyle>
            <a:lvl1pPr marL="0" indent="0" algn="ctr">
              <a:spcBef>
                <a:spcPts val="0"/>
              </a:spcBef>
              <a:buNone/>
              <a:defRPr sz="18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Presenter’s Name &amp; Title</a:t>
            </a:r>
          </a:p>
        </p:txBody>
      </p:sp>
      <p:cxnSp>
        <p:nvCxnSpPr>
          <p:cNvPr id="7" name="Straight Connector 6">
            <a:extLst>
              <a:ext uri="{FF2B5EF4-FFF2-40B4-BE49-F238E27FC236}">
                <a16:creationId xmlns:a16="http://schemas.microsoft.com/office/drawing/2014/main" id="{131F181A-7B40-4862-A860-75E4A9E2F330}"/>
              </a:ext>
            </a:extLst>
          </p:cNvPr>
          <p:cNvCxnSpPr/>
          <p:nvPr userDrawn="1"/>
        </p:nvCxnSpPr>
        <p:spPr>
          <a:xfrm>
            <a:off x="5357371" y="3429000"/>
            <a:ext cx="4064001" cy="0"/>
          </a:xfrm>
          <a:prstGeom prst="line">
            <a:avLst/>
          </a:prstGeom>
          <a:ln w="12700">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E6E4DE01-539A-4BF0-AA85-344DF9E5CADD}"/>
              </a:ext>
            </a:extLst>
          </p:cNvPr>
          <p:cNvSpPr>
            <a:spLocks noGrp="1"/>
          </p:cNvSpPr>
          <p:nvPr>
            <p:ph type="ctrTitle"/>
          </p:nvPr>
        </p:nvSpPr>
        <p:spPr>
          <a:xfrm>
            <a:off x="4350692" y="1122363"/>
            <a:ext cx="6077357" cy="2181554"/>
          </a:xfrm>
        </p:spPr>
        <p:txBody>
          <a:bodyPr anchor="b">
            <a:normAutofit/>
          </a:bodyPr>
          <a:lstStyle>
            <a:lvl1pPr algn="ctr">
              <a:defRPr sz="3200" baseline="0">
                <a:solidFill>
                  <a:schemeClr val="accent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F885A77-83E7-4ACD-83DA-C85532FFF1A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40" y="47730"/>
            <a:ext cx="3801139" cy="6810270"/>
          </a:xfrm>
          <a:prstGeom prst="rect">
            <a:avLst/>
          </a:prstGeom>
        </p:spPr>
      </p:pic>
      <p:pic>
        <p:nvPicPr>
          <p:cNvPr id="10" name="Picture 9">
            <a:extLst>
              <a:ext uri="{FF2B5EF4-FFF2-40B4-BE49-F238E27FC236}">
                <a16:creationId xmlns:a16="http://schemas.microsoft.com/office/drawing/2014/main" id="{E0B9602A-1962-4EB2-8726-6C5C84AD07C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390881" y="2878547"/>
            <a:ext cx="4502670" cy="3979452"/>
          </a:xfrm>
          <a:prstGeom prst="rect">
            <a:avLst/>
          </a:prstGeom>
        </p:spPr>
      </p:pic>
    </p:spTree>
    <p:extLst>
      <p:ext uri="{BB962C8B-B14F-4D97-AF65-F5344CB8AC3E}">
        <p14:creationId xmlns:p14="http://schemas.microsoft.com/office/powerpoint/2010/main" val="1040060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Title Slide + Pattern 2">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3BFD6AA-A6C7-4AAC-AEC3-DB2EDB8BF2F4}"/>
              </a:ext>
            </a:extLst>
          </p:cNvPr>
          <p:cNvSpPr>
            <a:spLocks noGrp="1"/>
          </p:cNvSpPr>
          <p:nvPr>
            <p:ph type="ctrTitle"/>
          </p:nvPr>
        </p:nvSpPr>
        <p:spPr>
          <a:xfrm>
            <a:off x="4350692" y="2338222"/>
            <a:ext cx="6077357" cy="2181554"/>
          </a:xfrm>
        </p:spPr>
        <p:txBody>
          <a:bodyPr anchor="ctr">
            <a:normAutofit/>
          </a:bodyPr>
          <a:lstStyle>
            <a:lvl1pPr algn="ctr">
              <a:defRPr sz="3200" baseline="0">
                <a:solidFill>
                  <a:schemeClr val="accent2"/>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EFAF2A4D-E424-4E6B-8387-C0E446DC52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40" y="47730"/>
            <a:ext cx="3801139" cy="6810270"/>
          </a:xfrm>
          <a:prstGeom prst="rect">
            <a:avLst/>
          </a:prstGeom>
        </p:spPr>
      </p:pic>
      <p:pic>
        <p:nvPicPr>
          <p:cNvPr id="6" name="Picture 5">
            <a:extLst>
              <a:ext uri="{FF2B5EF4-FFF2-40B4-BE49-F238E27FC236}">
                <a16:creationId xmlns:a16="http://schemas.microsoft.com/office/drawing/2014/main" id="{7A299804-5689-4688-8659-D6596F64DC7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390881" y="2878547"/>
            <a:ext cx="4502670" cy="3979452"/>
          </a:xfrm>
          <a:prstGeom prst="rect">
            <a:avLst/>
          </a:prstGeom>
        </p:spPr>
      </p:pic>
    </p:spTree>
    <p:extLst>
      <p:ext uri="{BB962C8B-B14F-4D97-AF65-F5344CB8AC3E}">
        <p14:creationId xmlns:p14="http://schemas.microsoft.com/office/powerpoint/2010/main" val="4274525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112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Takeaway">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46744A9-4FA5-4A3C-9244-45BBC4EF61E7}"/>
              </a:ext>
            </a:extLst>
          </p:cNvPr>
          <p:cNvGrpSpPr/>
          <p:nvPr userDrawn="1"/>
        </p:nvGrpSpPr>
        <p:grpSpPr>
          <a:xfrm>
            <a:off x="277811" y="5892800"/>
            <a:ext cx="11914187" cy="520700"/>
            <a:chOff x="277811" y="5892800"/>
            <a:chExt cx="11914187" cy="520700"/>
          </a:xfrm>
        </p:grpSpPr>
        <p:sp>
          <p:nvSpPr>
            <p:cNvPr id="15" name="Rectangle 14">
              <a:extLst>
                <a:ext uri="{FF2B5EF4-FFF2-40B4-BE49-F238E27FC236}">
                  <a16:creationId xmlns:a16="http://schemas.microsoft.com/office/drawing/2014/main" id="{760756CD-02B3-42C9-BC90-1C1D03E9D583}"/>
                </a:ext>
              </a:extLst>
            </p:cNvPr>
            <p:cNvSpPr/>
            <p:nvPr userDrawn="1"/>
          </p:nvSpPr>
          <p:spPr>
            <a:xfrm>
              <a:off x="277811" y="5892800"/>
              <a:ext cx="11914187" cy="520700"/>
            </a:xfrm>
            <a:custGeom>
              <a:avLst/>
              <a:gdLst>
                <a:gd name="connsiteX0" fmla="*/ 0 w 11064874"/>
                <a:gd name="connsiteY0" fmla="*/ 0 h 520700"/>
                <a:gd name="connsiteX1" fmla="*/ 11064874 w 11064874"/>
                <a:gd name="connsiteY1" fmla="*/ 0 h 520700"/>
                <a:gd name="connsiteX2" fmla="*/ 11064874 w 11064874"/>
                <a:gd name="connsiteY2" fmla="*/ 520700 h 520700"/>
                <a:gd name="connsiteX3" fmla="*/ 0 w 11064874"/>
                <a:gd name="connsiteY3" fmla="*/ 520700 h 520700"/>
                <a:gd name="connsiteX4" fmla="*/ 0 w 11064874"/>
                <a:gd name="connsiteY4" fmla="*/ 0 h 520700"/>
                <a:gd name="connsiteX0" fmla="*/ 0 w 11914187"/>
                <a:gd name="connsiteY0" fmla="*/ 1587 h 520700"/>
                <a:gd name="connsiteX1" fmla="*/ 11914187 w 11914187"/>
                <a:gd name="connsiteY1" fmla="*/ 0 h 520700"/>
                <a:gd name="connsiteX2" fmla="*/ 11914187 w 11914187"/>
                <a:gd name="connsiteY2" fmla="*/ 520700 h 520700"/>
                <a:gd name="connsiteX3" fmla="*/ 849313 w 11914187"/>
                <a:gd name="connsiteY3" fmla="*/ 520700 h 520700"/>
                <a:gd name="connsiteX4" fmla="*/ 0 w 11914187"/>
                <a:gd name="connsiteY4" fmla="*/ 1587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187" h="520700">
                  <a:moveTo>
                    <a:pt x="0" y="1587"/>
                  </a:moveTo>
                  <a:lnTo>
                    <a:pt x="11914187" y="0"/>
                  </a:lnTo>
                  <a:lnTo>
                    <a:pt x="11914187" y="520700"/>
                  </a:lnTo>
                  <a:lnTo>
                    <a:pt x="849313" y="520700"/>
                  </a:lnTo>
                  <a:lnTo>
                    <a:pt x="0" y="1587"/>
                  </a:lnTo>
                  <a:close/>
                </a:path>
              </a:pathLst>
            </a:custGeom>
            <a:solidFill>
              <a:srgbClr val="D5E2EA"/>
            </a:solidFill>
            <a:ln w="12700" cap="flat" cmpd="sng" algn="ctr">
              <a:noFill/>
              <a:prstDash val="solid"/>
              <a:miter lim="800000"/>
            </a:ln>
            <a:effectLst/>
          </p:spPr>
          <p:txBody>
            <a:bodyPr rtlCol="0" anchor="ctr"/>
            <a:lstStyle/>
            <a:p>
              <a:pPr marL="457200" lvl="1" algn="l" defTabSz="914400" rtl="0">
                <a:spcBef>
                  <a:spcPts val="0"/>
                </a:spcBef>
                <a:defRPr/>
              </a:pPr>
              <a:endParaRPr lang="en-US" sz="2000" b="1" kern="1200" dirty="0">
                <a:solidFill>
                  <a:schemeClr val="bg1"/>
                </a:solidFill>
                <a:uFillTx/>
                <a:ea typeface="+mn-ea"/>
                <a:cs typeface="+mn-cs"/>
              </a:endParaRPr>
            </a:p>
          </p:txBody>
        </p:sp>
        <p:grpSp>
          <p:nvGrpSpPr>
            <p:cNvPr id="20" name="Group 19">
              <a:extLst>
                <a:ext uri="{FF2B5EF4-FFF2-40B4-BE49-F238E27FC236}">
                  <a16:creationId xmlns:a16="http://schemas.microsoft.com/office/drawing/2014/main" id="{E25DF38C-D4FD-427A-A67A-C10EA1BCE901}"/>
                </a:ext>
              </a:extLst>
            </p:cNvPr>
            <p:cNvGrpSpPr/>
            <p:nvPr userDrawn="1"/>
          </p:nvGrpSpPr>
          <p:grpSpPr>
            <a:xfrm>
              <a:off x="466812" y="5945436"/>
              <a:ext cx="752388" cy="377325"/>
              <a:chOff x="-12402001" y="855889"/>
              <a:chExt cx="12178900" cy="6107755"/>
            </a:xfrm>
          </p:grpSpPr>
          <p:sp>
            <p:nvSpPr>
              <p:cNvPr id="19" name="Freeform: Shape 18">
                <a:extLst>
                  <a:ext uri="{FF2B5EF4-FFF2-40B4-BE49-F238E27FC236}">
                    <a16:creationId xmlns:a16="http://schemas.microsoft.com/office/drawing/2014/main" id="{56708C88-9C79-4DC8-8764-8EFEDE4E40C0}"/>
                  </a:ext>
                </a:extLst>
              </p:cNvPr>
              <p:cNvSpPr/>
              <p:nvPr userDrawn="1"/>
            </p:nvSpPr>
            <p:spPr>
              <a:xfrm>
                <a:off x="-12402001" y="855889"/>
                <a:ext cx="12178900" cy="6107755"/>
              </a:xfrm>
              <a:custGeom>
                <a:avLst/>
                <a:gdLst>
                  <a:gd name="connsiteX0" fmla="*/ 0 w 6337300"/>
                  <a:gd name="connsiteY0" fmla="*/ 0 h 3178175"/>
                  <a:gd name="connsiteX1" fmla="*/ 6337300 w 6337300"/>
                  <a:gd name="connsiteY1" fmla="*/ 0 h 3178175"/>
                  <a:gd name="connsiteX2" fmla="*/ 5802313 w 6337300"/>
                  <a:gd name="connsiteY2" fmla="*/ 534987 h 3178175"/>
                  <a:gd name="connsiteX3" fmla="*/ 5802313 w 6337300"/>
                  <a:gd name="connsiteY3" fmla="*/ 1555750 h 3178175"/>
                  <a:gd name="connsiteX4" fmla="*/ 5295900 w 6337300"/>
                  <a:gd name="connsiteY4" fmla="*/ 2449512 h 3178175"/>
                  <a:gd name="connsiteX5" fmla="*/ 5483225 w 6337300"/>
                  <a:gd name="connsiteY5" fmla="*/ 3178175 h 3178175"/>
                  <a:gd name="connsiteX6" fmla="*/ 0 w 6337300"/>
                  <a:gd name="connsiteY6" fmla="*/ 0 h 31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7300" h="3178175">
                    <a:moveTo>
                      <a:pt x="0" y="0"/>
                    </a:moveTo>
                    <a:lnTo>
                      <a:pt x="6337300" y="0"/>
                    </a:lnTo>
                    <a:lnTo>
                      <a:pt x="5802313" y="534987"/>
                    </a:lnTo>
                    <a:lnTo>
                      <a:pt x="5802313" y="1555750"/>
                    </a:lnTo>
                    <a:lnTo>
                      <a:pt x="5295900" y="2449512"/>
                    </a:lnTo>
                    <a:lnTo>
                      <a:pt x="5483225" y="317817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D20848-1E03-4147-8E73-7C72E3050756}"/>
                  </a:ext>
                </a:extLst>
              </p:cNvPr>
              <p:cNvSpPr/>
              <p:nvPr userDrawn="1"/>
            </p:nvSpPr>
            <p:spPr>
              <a:xfrm>
                <a:off x="-8723313" y="1836738"/>
                <a:ext cx="6337300" cy="3178175"/>
              </a:xfrm>
              <a:custGeom>
                <a:avLst/>
                <a:gdLst>
                  <a:gd name="connsiteX0" fmla="*/ 0 w 6337300"/>
                  <a:gd name="connsiteY0" fmla="*/ 0 h 3178175"/>
                  <a:gd name="connsiteX1" fmla="*/ 6337300 w 6337300"/>
                  <a:gd name="connsiteY1" fmla="*/ 0 h 3178175"/>
                  <a:gd name="connsiteX2" fmla="*/ 5802313 w 6337300"/>
                  <a:gd name="connsiteY2" fmla="*/ 534987 h 3178175"/>
                  <a:gd name="connsiteX3" fmla="*/ 5802313 w 6337300"/>
                  <a:gd name="connsiteY3" fmla="*/ 1555750 h 3178175"/>
                  <a:gd name="connsiteX4" fmla="*/ 5295900 w 6337300"/>
                  <a:gd name="connsiteY4" fmla="*/ 2449512 h 3178175"/>
                  <a:gd name="connsiteX5" fmla="*/ 5483225 w 6337300"/>
                  <a:gd name="connsiteY5" fmla="*/ 3178175 h 3178175"/>
                  <a:gd name="connsiteX6" fmla="*/ 0 w 6337300"/>
                  <a:gd name="connsiteY6" fmla="*/ 0 h 31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7300" h="3178175">
                    <a:moveTo>
                      <a:pt x="0" y="0"/>
                    </a:moveTo>
                    <a:lnTo>
                      <a:pt x="6337300" y="0"/>
                    </a:lnTo>
                    <a:lnTo>
                      <a:pt x="5802313" y="534987"/>
                    </a:lnTo>
                    <a:lnTo>
                      <a:pt x="5802313" y="1555750"/>
                    </a:lnTo>
                    <a:lnTo>
                      <a:pt x="5295900" y="2449512"/>
                    </a:lnTo>
                    <a:lnTo>
                      <a:pt x="5483225" y="31781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1028701"/>
            <a:ext cx="11430000" cy="468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p:nvPr>
        </p:nvSpPr>
        <p:spPr>
          <a:xfrm>
            <a:off x="1219200" y="5892800"/>
            <a:ext cx="10591800" cy="500063"/>
          </a:xfrm>
        </p:spPr>
        <p:txBody>
          <a:bodyPr anchor="ctr">
            <a:normAutofit/>
          </a:bodyPr>
          <a:lstStyle>
            <a:lvl1pPr marL="0" indent="0">
              <a:buNone/>
              <a:defRPr sz="1800" b="1" i="0" baseline="0">
                <a:solidFill>
                  <a:srgbClr val="7094AA"/>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427341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a:t>Click to edit Master title style</a:t>
            </a:r>
            <a:endParaRPr lang="en-US" dirty="0"/>
          </a:p>
        </p:txBody>
      </p:sp>
      <p:sp>
        <p:nvSpPr>
          <p:cNvPr id="3" name="Content Placeholder 2"/>
          <p:cNvSpPr>
            <a:spLocks noGrp="1"/>
          </p:cNvSpPr>
          <p:nvPr>
            <p:ph sz="half" idx="1"/>
          </p:nvPr>
        </p:nvSpPr>
        <p:spPr>
          <a:xfrm>
            <a:off x="381000" y="1028700"/>
            <a:ext cx="5638800" cy="51482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028700"/>
            <a:ext cx="5638800" cy="51482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7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ntent Slash">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A57548C-3E9B-4823-A88F-0714508D1F48}"/>
              </a:ext>
            </a:extLst>
          </p:cNvPr>
          <p:cNvSpPr/>
          <p:nvPr userDrawn="1"/>
        </p:nvSpPr>
        <p:spPr>
          <a:xfrm flipH="1">
            <a:off x="5412374" y="0"/>
            <a:ext cx="6779626" cy="6857995"/>
          </a:xfrm>
          <a:custGeom>
            <a:avLst/>
            <a:gdLst>
              <a:gd name="connsiteX0" fmla="*/ 0 w 6784340"/>
              <a:gd name="connsiteY0" fmla="*/ 0 h 6857995"/>
              <a:gd name="connsiteX1" fmla="*/ 6784340 w 6784340"/>
              <a:gd name="connsiteY1" fmla="*/ 0 h 6857995"/>
              <a:gd name="connsiteX2" fmla="*/ 6784340 w 6784340"/>
              <a:gd name="connsiteY2" fmla="*/ 6857995 h 6857995"/>
              <a:gd name="connsiteX3" fmla="*/ 0 w 6784340"/>
              <a:gd name="connsiteY3" fmla="*/ 6857995 h 6857995"/>
              <a:gd name="connsiteX4" fmla="*/ 0 w 6784340"/>
              <a:gd name="connsiteY4" fmla="*/ 0 h 6857995"/>
              <a:gd name="connsiteX0" fmla="*/ 0 w 6784340"/>
              <a:gd name="connsiteY0" fmla="*/ 5379 h 6863374"/>
              <a:gd name="connsiteX1" fmla="*/ 3987351 w 6784340"/>
              <a:gd name="connsiteY1" fmla="*/ 0 h 6863374"/>
              <a:gd name="connsiteX2" fmla="*/ 6784340 w 6784340"/>
              <a:gd name="connsiteY2" fmla="*/ 6863374 h 6863374"/>
              <a:gd name="connsiteX3" fmla="*/ 0 w 6784340"/>
              <a:gd name="connsiteY3" fmla="*/ 6863374 h 6863374"/>
              <a:gd name="connsiteX4" fmla="*/ 0 w 6784340"/>
              <a:gd name="connsiteY4" fmla="*/ 5379 h 6863374"/>
              <a:gd name="connsiteX0" fmla="*/ 0 w 6784340"/>
              <a:gd name="connsiteY0" fmla="*/ 0 h 6857995"/>
              <a:gd name="connsiteX1" fmla="*/ 5541831 w 6784340"/>
              <a:gd name="connsiteY1" fmla="*/ 0 h 6857995"/>
              <a:gd name="connsiteX2" fmla="*/ 6784340 w 6784340"/>
              <a:gd name="connsiteY2" fmla="*/ 6857995 h 6857995"/>
              <a:gd name="connsiteX3" fmla="*/ 0 w 6784340"/>
              <a:gd name="connsiteY3" fmla="*/ 6857995 h 6857995"/>
              <a:gd name="connsiteX4" fmla="*/ 0 w 6784340"/>
              <a:gd name="connsiteY4" fmla="*/ 0 h 6857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4340" h="6857995">
                <a:moveTo>
                  <a:pt x="0" y="0"/>
                </a:moveTo>
                <a:lnTo>
                  <a:pt x="5541831" y="0"/>
                </a:lnTo>
                <a:lnTo>
                  <a:pt x="6784340" y="6857995"/>
                </a:lnTo>
                <a:lnTo>
                  <a:pt x="0" y="6857995"/>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4">
            <a:extLst>
              <a:ext uri="{FF2B5EF4-FFF2-40B4-BE49-F238E27FC236}">
                <a16:creationId xmlns:a16="http://schemas.microsoft.com/office/drawing/2014/main" id="{8D61E4A5-CE91-441F-8086-B4C336770359}"/>
              </a:ext>
            </a:extLst>
          </p:cNvPr>
          <p:cNvSpPr>
            <a:spLocks noChangeArrowheads="1"/>
          </p:cNvSpPr>
          <p:nvPr userDrawn="1"/>
        </p:nvSpPr>
        <p:spPr bwMode="auto">
          <a:xfrm>
            <a:off x="10848991" y="6624000"/>
            <a:ext cx="864000"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lstStyle/>
          <a:p>
            <a:pPr algn="r" eaLnBrk="0" hangingPunct="0"/>
            <a:fld id="{DF8EF132-783D-4446-90F7-1297C24E201F}" type="slidenum">
              <a:rPr kumimoji="0" lang="en-US" altLang="en-US" sz="800" b="0">
                <a:solidFill>
                  <a:schemeClr val="accent1">
                    <a:lumMod val="50000"/>
                  </a:schemeClr>
                </a:solidFill>
                <a:latin typeface="Calibri" panose="020F0502020204030204" pitchFamily="34" charset="0"/>
              </a:rPr>
              <a:pPr algn="r" eaLnBrk="0" hangingPunct="0"/>
              <a:t>‹Nº›</a:t>
            </a:fld>
            <a:endParaRPr kumimoji="0" lang="en-US" altLang="en-US" sz="800" b="0" dirty="0">
              <a:solidFill>
                <a:schemeClr val="accent1">
                  <a:lumMod val="50000"/>
                </a:schemeClr>
              </a:solidFill>
              <a:latin typeface="Calibri" panose="020F0502020204030204" pitchFamily="34" charset="0"/>
            </a:endParaRPr>
          </a:p>
        </p:txBody>
      </p:sp>
      <p:sp>
        <p:nvSpPr>
          <p:cNvPr id="6" name="Content Placeholder 2">
            <a:extLst>
              <a:ext uri="{FF2B5EF4-FFF2-40B4-BE49-F238E27FC236}">
                <a16:creationId xmlns:a16="http://schemas.microsoft.com/office/drawing/2014/main" id="{D328F612-E1E7-4D06-B1E5-0864DF3790CC}"/>
              </a:ext>
            </a:extLst>
          </p:cNvPr>
          <p:cNvSpPr>
            <a:spLocks noGrp="1"/>
          </p:cNvSpPr>
          <p:nvPr>
            <p:ph sz="half" idx="1"/>
          </p:nvPr>
        </p:nvSpPr>
        <p:spPr>
          <a:xfrm>
            <a:off x="381000" y="1719472"/>
            <a:ext cx="5031374" cy="4719427"/>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1AB92E45-D0C1-47E8-9721-0B9B26CE89C5}"/>
              </a:ext>
            </a:extLst>
          </p:cNvPr>
          <p:cNvSpPr>
            <a:spLocks noGrp="1"/>
          </p:cNvSpPr>
          <p:nvPr>
            <p:ph sz="half" idx="2"/>
          </p:nvPr>
        </p:nvSpPr>
        <p:spPr>
          <a:xfrm>
            <a:off x="6779626" y="1719472"/>
            <a:ext cx="5031374" cy="4719427"/>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CD526F8D-D913-4C3D-8B53-353502DE622F}"/>
              </a:ext>
            </a:extLst>
          </p:cNvPr>
          <p:cNvSpPr>
            <a:spLocks noGrp="1"/>
          </p:cNvSpPr>
          <p:nvPr>
            <p:ph type="body" sz="quarter" idx="10"/>
          </p:nvPr>
        </p:nvSpPr>
        <p:spPr>
          <a:xfrm>
            <a:off x="381000" y="1028700"/>
            <a:ext cx="5030788" cy="499373"/>
          </a:xfrm>
        </p:spPr>
        <p:txBody>
          <a:bodyPr anchor="ctr">
            <a:normAutofit/>
          </a:bodyPr>
          <a:lstStyle>
            <a:lvl1pPr marL="0" indent="0" algn="ctr">
              <a:buNone/>
              <a:defRPr sz="2400" b="1" i="0" cap="all" baseline="0">
                <a:solidFill>
                  <a:schemeClr val="accent2"/>
                </a:solidFill>
              </a:defRPr>
            </a:lvl1pPr>
          </a:lstStyle>
          <a:p>
            <a:pPr lvl="0"/>
            <a:r>
              <a:rPr lang="en-US"/>
              <a:t>Click to edit Master text styles</a:t>
            </a:r>
          </a:p>
        </p:txBody>
      </p:sp>
      <p:sp>
        <p:nvSpPr>
          <p:cNvPr id="11" name="Text Placeholder 2">
            <a:extLst>
              <a:ext uri="{FF2B5EF4-FFF2-40B4-BE49-F238E27FC236}">
                <a16:creationId xmlns:a16="http://schemas.microsoft.com/office/drawing/2014/main" id="{AE615C49-58E8-49CB-AC64-8DD3DC53B3B2}"/>
              </a:ext>
            </a:extLst>
          </p:cNvPr>
          <p:cNvSpPr>
            <a:spLocks noGrp="1"/>
          </p:cNvSpPr>
          <p:nvPr>
            <p:ph type="body" sz="quarter" idx="11"/>
          </p:nvPr>
        </p:nvSpPr>
        <p:spPr>
          <a:xfrm>
            <a:off x="6780212" y="1028700"/>
            <a:ext cx="5030788" cy="499373"/>
          </a:xfrm>
        </p:spPr>
        <p:txBody>
          <a:bodyPr anchor="ctr">
            <a:normAutofit/>
          </a:bodyPr>
          <a:lstStyle>
            <a:lvl1pPr marL="0" indent="0" algn="ctr">
              <a:buNone/>
              <a:defRPr sz="2400" b="1" i="0" cap="all" baseline="0">
                <a:solidFill>
                  <a:schemeClr val="accent2"/>
                </a:solidFill>
              </a:defRPr>
            </a:lvl1pPr>
          </a:lstStyle>
          <a:p>
            <a:pPr lvl="0"/>
            <a:r>
              <a:rPr lang="en-US"/>
              <a:t>Click to edit Master text styles</a:t>
            </a:r>
          </a:p>
        </p:txBody>
      </p:sp>
      <p:pic>
        <p:nvPicPr>
          <p:cNvPr id="12" name="image1.tif">
            <a:extLst>
              <a:ext uri="{FF2B5EF4-FFF2-40B4-BE49-F238E27FC236}">
                <a16:creationId xmlns:a16="http://schemas.microsoft.com/office/drawing/2014/main" id="{080C4325-6C83-40AC-ACFC-4A65D620AE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224818"/>
            <a:ext cx="1826216" cy="251702"/>
          </a:xfrm>
          <a:prstGeom prst="rect">
            <a:avLst/>
          </a:prstGeom>
          <a:ln w="12700">
            <a:round/>
          </a:ln>
        </p:spPr>
      </p:pic>
      <p:sp>
        <p:nvSpPr>
          <p:cNvPr id="13" name="テキスト ボックス 1">
            <a:extLst>
              <a:ext uri="{FF2B5EF4-FFF2-40B4-BE49-F238E27FC236}">
                <a16:creationId xmlns:a16="http://schemas.microsoft.com/office/drawing/2014/main" id="{8357F330-33D1-48C5-B1C5-44F34DD38E14}"/>
              </a:ext>
            </a:extLst>
          </p:cNvPr>
          <p:cNvSpPr txBox="1">
            <a:spLocks noChangeArrowheads="1"/>
          </p:cNvSpPr>
          <p:nvPr userDrawn="1"/>
        </p:nvSpPr>
        <p:spPr bwMode="auto">
          <a:xfrm>
            <a:off x="480001" y="6624000"/>
            <a:ext cx="7626913"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lvl1pPr eaLnBrk="0" hangingPunct="0">
              <a:defRPr kumimoji="1" sz="1600" b="1">
                <a:solidFill>
                  <a:srgbClr val="FF0000"/>
                </a:solidFill>
                <a:latin typeface="ＭＳ Ｐゴシック" pitchFamily="50" charset="-128"/>
                <a:ea typeface="ＭＳ Ｐゴシック" pitchFamily="50" charset="-128"/>
              </a:defRPr>
            </a:lvl1pPr>
            <a:lvl2pPr marL="742950" indent="-285750" eaLnBrk="0" hangingPunct="0">
              <a:defRPr kumimoji="1" sz="1600" b="1">
                <a:solidFill>
                  <a:srgbClr val="FF0000"/>
                </a:solidFill>
                <a:latin typeface="ＭＳ Ｐゴシック" pitchFamily="50" charset="-128"/>
                <a:ea typeface="ＭＳ Ｐゴシック" pitchFamily="50" charset="-128"/>
              </a:defRPr>
            </a:lvl2pPr>
            <a:lvl3pPr marL="1143000" indent="-228600" eaLnBrk="0" hangingPunct="0">
              <a:defRPr kumimoji="1" sz="1600" b="1">
                <a:solidFill>
                  <a:srgbClr val="FF0000"/>
                </a:solidFill>
                <a:latin typeface="ＭＳ Ｐゴシック" pitchFamily="50" charset="-128"/>
                <a:ea typeface="ＭＳ Ｐゴシック" pitchFamily="50" charset="-128"/>
              </a:defRPr>
            </a:lvl3pPr>
            <a:lvl4pPr marL="1600200" indent="-228600" eaLnBrk="0" hangingPunct="0">
              <a:defRPr kumimoji="1" sz="1600" b="1">
                <a:solidFill>
                  <a:srgbClr val="FF0000"/>
                </a:solidFill>
                <a:latin typeface="ＭＳ Ｐゴシック" pitchFamily="50" charset="-128"/>
                <a:ea typeface="ＭＳ Ｐゴシック" pitchFamily="50" charset="-128"/>
              </a:defRPr>
            </a:lvl4pPr>
            <a:lvl5pPr marL="2057400" indent="-228600" eaLnBrk="0" hangingPunct="0">
              <a:defRPr kumimoji="1" sz="1600" b="1">
                <a:solidFill>
                  <a:srgbClr val="FF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9pPr>
          </a:lstStyle>
          <a:p>
            <a:r>
              <a:rPr kumimoji="1" lang="en-US" sz="900" b="1" kern="1200" dirty="0">
                <a:solidFill>
                  <a:schemeClr val="accent1">
                    <a:lumMod val="90000"/>
                  </a:schemeClr>
                </a:solidFill>
                <a:effectLst/>
                <a:latin typeface="+mj-lt"/>
                <a:ea typeface="ＭＳ Ｐゴシック" pitchFamily="50" charset="-128"/>
                <a:cs typeface="+mn-cs"/>
              </a:rPr>
              <a:t>ALL RIGHTS RESERVED  /  CONFIDENTIAL  /  DO NOT DISTRIBUTE  / © 2021 Yazaki North America Inc.</a:t>
            </a:r>
          </a:p>
        </p:txBody>
      </p:sp>
    </p:spTree>
    <p:extLst>
      <p:ext uri="{BB962C8B-B14F-4D97-AF65-F5344CB8AC3E}">
        <p14:creationId xmlns:p14="http://schemas.microsoft.com/office/powerpoint/2010/main" val="1639974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A397B53A-042C-4F92-B0F9-0499AF084334}" type="datetime1">
              <a:rPr lang="es-ES" noProof="0" smtClean="0"/>
              <a:t>25/11/2022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wo Content Slash + Takeaway">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A57548C-3E9B-4823-A88F-0714508D1F48}"/>
              </a:ext>
            </a:extLst>
          </p:cNvPr>
          <p:cNvSpPr/>
          <p:nvPr userDrawn="1"/>
        </p:nvSpPr>
        <p:spPr>
          <a:xfrm flipH="1">
            <a:off x="5412374" y="0"/>
            <a:ext cx="6779626" cy="6857995"/>
          </a:xfrm>
          <a:custGeom>
            <a:avLst/>
            <a:gdLst>
              <a:gd name="connsiteX0" fmla="*/ 0 w 6784340"/>
              <a:gd name="connsiteY0" fmla="*/ 0 h 6857995"/>
              <a:gd name="connsiteX1" fmla="*/ 6784340 w 6784340"/>
              <a:gd name="connsiteY1" fmla="*/ 0 h 6857995"/>
              <a:gd name="connsiteX2" fmla="*/ 6784340 w 6784340"/>
              <a:gd name="connsiteY2" fmla="*/ 6857995 h 6857995"/>
              <a:gd name="connsiteX3" fmla="*/ 0 w 6784340"/>
              <a:gd name="connsiteY3" fmla="*/ 6857995 h 6857995"/>
              <a:gd name="connsiteX4" fmla="*/ 0 w 6784340"/>
              <a:gd name="connsiteY4" fmla="*/ 0 h 6857995"/>
              <a:gd name="connsiteX0" fmla="*/ 0 w 6784340"/>
              <a:gd name="connsiteY0" fmla="*/ 5379 h 6863374"/>
              <a:gd name="connsiteX1" fmla="*/ 3987351 w 6784340"/>
              <a:gd name="connsiteY1" fmla="*/ 0 h 6863374"/>
              <a:gd name="connsiteX2" fmla="*/ 6784340 w 6784340"/>
              <a:gd name="connsiteY2" fmla="*/ 6863374 h 6863374"/>
              <a:gd name="connsiteX3" fmla="*/ 0 w 6784340"/>
              <a:gd name="connsiteY3" fmla="*/ 6863374 h 6863374"/>
              <a:gd name="connsiteX4" fmla="*/ 0 w 6784340"/>
              <a:gd name="connsiteY4" fmla="*/ 5379 h 6863374"/>
              <a:gd name="connsiteX0" fmla="*/ 0 w 6784340"/>
              <a:gd name="connsiteY0" fmla="*/ 0 h 6857995"/>
              <a:gd name="connsiteX1" fmla="*/ 5541831 w 6784340"/>
              <a:gd name="connsiteY1" fmla="*/ 0 h 6857995"/>
              <a:gd name="connsiteX2" fmla="*/ 6784340 w 6784340"/>
              <a:gd name="connsiteY2" fmla="*/ 6857995 h 6857995"/>
              <a:gd name="connsiteX3" fmla="*/ 0 w 6784340"/>
              <a:gd name="connsiteY3" fmla="*/ 6857995 h 6857995"/>
              <a:gd name="connsiteX4" fmla="*/ 0 w 6784340"/>
              <a:gd name="connsiteY4" fmla="*/ 0 h 6857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4340" h="6857995">
                <a:moveTo>
                  <a:pt x="0" y="0"/>
                </a:moveTo>
                <a:lnTo>
                  <a:pt x="5541831" y="0"/>
                </a:lnTo>
                <a:lnTo>
                  <a:pt x="6784340" y="6857995"/>
                </a:lnTo>
                <a:lnTo>
                  <a:pt x="0" y="6857995"/>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1E40863-7ACD-4078-9DFC-4B5DA74EBE1F}"/>
              </a:ext>
            </a:extLst>
          </p:cNvPr>
          <p:cNvGrpSpPr/>
          <p:nvPr userDrawn="1"/>
        </p:nvGrpSpPr>
        <p:grpSpPr>
          <a:xfrm>
            <a:off x="277811" y="5892800"/>
            <a:ext cx="11914187" cy="520700"/>
            <a:chOff x="277811" y="5892800"/>
            <a:chExt cx="11914187" cy="520700"/>
          </a:xfrm>
        </p:grpSpPr>
        <p:sp>
          <p:nvSpPr>
            <p:cNvPr id="20" name="Rectangle 14">
              <a:extLst>
                <a:ext uri="{FF2B5EF4-FFF2-40B4-BE49-F238E27FC236}">
                  <a16:creationId xmlns:a16="http://schemas.microsoft.com/office/drawing/2014/main" id="{95BA2C42-E942-41A3-B894-E20C3CD92F74}"/>
                </a:ext>
              </a:extLst>
            </p:cNvPr>
            <p:cNvSpPr/>
            <p:nvPr userDrawn="1"/>
          </p:nvSpPr>
          <p:spPr>
            <a:xfrm>
              <a:off x="277811" y="5892800"/>
              <a:ext cx="11914187" cy="520700"/>
            </a:xfrm>
            <a:custGeom>
              <a:avLst/>
              <a:gdLst>
                <a:gd name="connsiteX0" fmla="*/ 0 w 11064874"/>
                <a:gd name="connsiteY0" fmla="*/ 0 h 520700"/>
                <a:gd name="connsiteX1" fmla="*/ 11064874 w 11064874"/>
                <a:gd name="connsiteY1" fmla="*/ 0 h 520700"/>
                <a:gd name="connsiteX2" fmla="*/ 11064874 w 11064874"/>
                <a:gd name="connsiteY2" fmla="*/ 520700 h 520700"/>
                <a:gd name="connsiteX3" fmla="*/ 0 w 11064874"/>
                <a:gd name="connsiteY3" fmla="*/ 520700 h 520700"/>
                <a:gd name="connsiteX4" fmla="*/ 0 w 11064874"/>
                <a:gd name="connsiteY4" fmla="*/ 0 h 520700"/>
                <a:gd name="connsiteX0" fmla="*/ 0 w 11914187"/>
                <a:gd name="connsiteY0" fmla="*/ 1587 h 520700"/>
                <a:gd name="connsiteX1" fmla="*/ 11914187 w 11914187"/>
                <a:gd name="connsiteY1" fmla="*/ 0 h 520700"/>
                <a:gd name="connsiteX2" fmla="*/ 11914187 w 11914187"/>
                <a:gd name="connsiteY2" fmla="*/ 520700 h 520700"/>
                <a:gd name="connsiteX3" fmla="*/ 849313 w 11914187"/>
                <a:gd name="connsiteY3" fmla="*/ 520700 h 520700"/>
                <a:gd name="connsiteX4" fmla="*/ 0 w 11914187"/>
                <a:gd name="connsiteY4" fmla="*/ 1587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187" h="520700">
                  <a:moveTo>
                    <a:pt x="0" y="1587"/>
                  </a:moveTo>
                  <a:lnTo>
                    <a:pt x="11914187" y="0"/>
                  </a:lnTo>
                  <a:lnTo>
                    <a:pt x="11914187" y="520700"/>
                  </a:lnTo>
                  <a:lnTo>
                    <a:pt x="849313" y="520700"/>
                  </a:lnTo>
                  <a:lnTo>
                    <a:pt x="0" y="1587"/>
                  </a:lnTo>
                  <a:close/>
                </a:path>
              </a:pathLst>
            </a:custGeom>
            <a:solidFill>
              <a:srgbClr val="D5E2EA"/>
            </a:solidFill>
            <a:ln w="12700" cap="flat" cmpd="sng" algn="ctr">
              <a:noFill/>
              <a:prstDash val="solid"/>
              <a:miter lim="800000"/>
            </a:ln>
            <a:effectLst/>
          </p:spPr>
          <p:txBody>
            <a:bodyPr rtlCol="0" anchor="ctr"/>
            <a:lstStyle/>
            <a:p>
              <a:pPr marL="457200" lvl="1" algn="l" defTabSz="914400" rtl="0">
                <a:spcBef>
                  <a:spcPts val="0"/>
                </a:spcBef>
                <a:defRPr/>
              </a:pPr>
              <a:endParaRPr lang="en-US" sz="2000" b="1" kern="1200" dirty="0">
                <a:solidFill>
                  <a:schemeClr val="bg1"/>
                </a:solidFill>
                <a:uFillTx/>
                <a:ea typeface="+mn-ea"/>
                <a:cs typeface="+mn-cs"/>
              </a:endParaRPr>
            </a:p>
          </p:txBody>
        </p:sp>
        <p:grpSp>
          <p:nvGrpSpPr>
            <p:cNvPr id="21" name="Group 20">
              <a:extLst>
                <a:ext uri="{FF2B5EF4-FFF2-40B4-BE49-F238E27FC236}">
                  <a16:creationId xmlns:a16="http://schemas.microsoft.com/office/drawing/2014/main" id="{B77DE621-1187-4235-A15C-4C7997A9AF1E}"/>
                </a:ext>
              </a:extLst>
            </p:cNvPr>
            <p:cNvGrpSpPr/>
            <p:nvPr userDrawn="1"/>
          </p:nvGrpSpPr>
          <p:grpSpPr>
            <a:xfrm>
              <a:off x="466812" y="5945436"/>
              <a:ext cx="752388" cy="377325"/>
              <a:chOff x="-12402001" y="855889"/>
              <a:chExt cx="12178900" cy="6107755"/>
            </a:xfrm>
          </p:grpSpPr>
          <p:sp>
            <p:nvSpPr>
              <p:cNvPr id="22" name="Freeform: Shape 21">
                <a:extLst>
                  <a:ext uri="{FF2B5EF4-FFF2-40B4-BE49-F238E27FC236}">
                    <a16:creationId xmlns:a16="http://schemas.microsoft.com/office/drawing/2014/main" id="{66BA4BDD-C695-4B61-881D-48A71B2A2C36}"/>
                  </a:ext>
                </a:extLst>
              </p:cNvPr>
              <p:cNvSpPr/>
              <p:nvPr userDrawn="1"/>
            </p:nvSpPr>
            <p:spPr>
              <a:xfrm>
                <a:off x="-12402001" y="855889"/>
                <a:ext cx="12178900" cy="6107755"/>
              </a:xfrm>
              <a:custGeom>
                <a:avLst/>
                <a:gdLst>
                  <a:gd name="connsiteX0" fmla="*/ 0 w 6337300"/>
                  <a:gd name="connsiteY0" fmla="*/ 0 h 3178175"/>
                  <a:gd name="connsiteX1" fmla="*/ 6337300 w 6337300"/>
                  <a:gd name="connsiteY1" fmla="*/ 0 h 3178175"/>
                  <a:gd name="connsiteX2" fmla="*/ 5802313 w 6337300"/>
                  <a:gd name="connsiteY2" fmla="*/ 534987 h 3178175"/>
                  <a:gd name="connsiteX3" fmla="*/ 5802313 w 6337300"/>
                  <a:gd name="connsiteY3" fmla="*/ 1555750 h 3178175"/>
                  <a:gd name="connsiteX4" fmla="*/ 5295900 w 6337300"/>
                  <a:gd name="connsiteY4" fmla="*/ 2449512 h 3178175"/>
                  <a:gd name="connsiteX5" fmla="*/ 5483225 w 6337300"/>
                  <a:gd name="connsiteY5" fmla="*/ 3178175 h 3178175"/>
                  <a:gd name="connsiteX6" fmla="*/ 0 w 6337300"/>
                  <a:gd name="connsiteY6" fmla="*/ 0 h 31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7300" h="3178175">
                    <a:moveTo>
                      <a:pt x="0" y="0"/>
                    </a:moveTo>
                    <a:lnTo>
                      <a:pt x="6337300" y="0"/>
                    </a:lnTo>
                    <a:lnTo>
                      <a:pt x="5802313" y="534987"/>
                    </a:lnTo>
                    <a:lnTo>
                      <a:pt x="5802313" y="1555750"/>
                    </a:lnTo>
                    <a:lnTo>
                      <a:pt x="5295900" y="2449512"/>
                    </a:lnTo>
                    <a:lnTo>
                      <a:pt x="5483225" y="317817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DEA17C9-03D5-4AF2-B12D-871C10E68217}"/>
                  </a:ext>
                </a:extLst>
              </p:cNvPr>
              <p:cNvSpPr/>
              <p:nvPr userDrawn="1"/>
            </p:nvSpPr>
            <p:spPr>
              <a:xfrm>
                <a:off x="-8723313" y="1836738"/>
                <a:ext cx="6337300" cy="3178175"/>
              </a:xfrm>
              <a:custGeom>
                <a:avLst/>
                <a:gdLst>
                  <a:gd name="connsiteX0" fmla="*/ 0 w 6337300"/>
                  <a:gd name="connsiteY0" fmla="*/ 0 h 3178175"/>
                  <a:gd name="connsiteX1" fmla="*/ 6337300 w 6337300"/>
                  <a:gd name="connsiteY1" fmla="*/ 0 h 3178175"/>
                  <a:gd name="connsiteX2" fmla="*/ 5802313 w 6337300"/>
                  <a:gd name="connsiteY2" fmla="*/ 534987 h 3178175"/>
                  <a:gd name="connsiteX3" fmla="*/ 5802313 w 6337300"/>
                  <a:gd name="connsiteY3" fmla="*/ 1555750 h 3178175"/>
                  <a:gd name="connsiteX4" fmla="*/ 5295900 w 6337300"/>
                  <a:gd name="connsiteY4" fmla="*/ 2449512 h 3178175"/>
                  <a:gd name="connsiteX5" fmla="*/ 5483225 w 6337300"/>
                  <a:gd name="connsiteY5" fmla="*/ 3178175 h 3178175"/>
                  <a:gd name="connsiteX6" fmla="*/ 0 w 6337300"/>
                  <a:gd name="connsiteY6" fmla="*/ 0 h 31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7300" h="3178175">
                    <a:moveTo>
                      <a:pt x="0" y="0"/>
                    </a:moveTo>
                    <a:lnTo>
                      <a:pt x="6337300" y="0"/>
                    </a:lnTo>
                    <a:lnTo>
                      <a:pt x="5802313" y="534987"/>
                    </a:lnTo>
                    <a:lnTo>
                      <a:pt x="5802313" y="1555750"/>
                    </a:lnTo>
                    <a:lnTo>
                      <a:pt x="5295900" y="2449512"/>
                    </a:lnTo>
                    <a:lnTo>
                      <a:pt x="5483225" y="31781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44">
            <a:extLst>
              <a:ext uri="{FF2B5EF4-FFF2-40B4-BE49-F238E27FC236}">
                <a16:creationId xmlns:a16="http://schemas.microsoft.com/office/drawing/2014/main" id="{8D61E4A5-CE91-441F-8086-B4C336770359}"/>
              </a:ext>
            </a:extLst>
          </p:cNvPr>
          <p:cNvSpPr>
            <a:spLocks noChangeArrowheads="1"/>
          </p:cNvSpPr>
          <p:nvPr userDrawn="1"/>
        </p:nvSpPr>
        <p:spPr bwMode="auto">
          <a:xfrm>
            <a:off x="10848991" y="6624000"/>
            <a:ext cx="864000"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lstStyle/>
          <a:p>
            <a:pPr algn="r" eaLnBrk="0" hangingPunct="0"/>
            <a:fld id="{DF8EF132-783D-4446-90F7-1297C24E201F}" type="slidenum">
              <a:rPr kumimoji="0" lang="en-US" altLang="en-US" sz="800" b="0">
                <a:solidFill>
                  <a:schemeClr val="accent1">
                    <a:lumMod val="50000"/>
                  </a:schemeClr>
                </a:solidFill>
                <a:latin typeface="Calibri" panose="020F0502020204030204" pitchFamily="34" charset="0"/>
              </a:rPr>
              <a:pPr algn="r" eaLnBrk="0" hangingPunct="0"/>
              <a:t>‹Nº›</a:t>
            </a:fld>
            <a:endParaRPr kumimoji="0" lang="en-US" altLang="en-US" sz="800" b="0" dirty="0">
              <a:solidFill>
                <a:schemeClr val="accent1">
                  <a:lumMod val="50000"/>
                </a:schemeClr>
              </a:solidFill>
              <a:latin typeface="Calibri" panose="020F0502020204030204" pitchFamily="34" charset="0"/>
            </a:endParaRPr>
          </a:p>
        </p:txBody>
      </p:sp>
      <p:sp>
        <p:nvSpPr>
          <p:cNvPr id="6" name="Content Placeholder 2">
            <a:extLst>
              <a:ext uri="{FF2B5EF4-FFF2-40B4-BE49-F238E27FC236}">
                <a16:creationId xmlns:a16="http://schemas.microsoft.com/office/drawing/2014/main" id="{D328F612-E1E7-4D06-B1E5-0864DF3790CC}"/>
              </a:ext>
            </a:extLst>
          </p:cNvPr>
          <p:cNvSpPr>
            <a:spLocks noGrp="1"/>
          </p:cNvSpPr>
          <p:nvPr>
            <p:ph sz="half" idx="1"/>
          </p:nvPr>
        </p:nvSpPr>
        <p:spPr>
          <a:xfrm>
            <a:off x="381000" y="1719473"/>
            <a:ext cx="5031374" cy="3942950"/>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1AB92E45-D0C1-47E8-9721-0B9B26CE89C5}"/>
              </a:ext>
            </a:extLst>
          </p:cNvPr>
          <p:cNvSpPr>
            <a:spLocks noGrp="1"/>
          </p:cNvSpPr>
          <p:nvPr>
            <p:ph sz="half" idx="2"/>
          </p:nvPr>
        </p:nvSpPr>
        <p:spPr>
          <a:xfrm>
            <a:off x="6779626" y="1719473"/>
            <a:ext cx="5031374" cy="3942950"/>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CD526F8D-D913-4C3D-8B53-353502DE622F}"/>
              </a:ext>
            </a:extLst>
          </p:cNvPr>
          <p:cNvSpPr>
            <a:spLocks noGrp="1"/>
          </p:cNvSpPr>
          <p:nvPr>
            <p:ph type="body" sz="quarter" idx="10"/>
          </p:nvPr>
        </p:nvSpPr>
        <p:spPr>
          <a:xfrm>
            <a:off x="381000" y="1028700"/>
            <a:ext cx="5030788" cy="499373"/>
          </a:xfrm>
        </p:spPr>
        <p:txBody>
          <a:bodyPr anchor="ctr">
            <a:normAutofit/>
          </a:bodyPr>
          <a:lstStyle>
            <a:lvl1pPr marL="0" indent="0" algn="ctr">
              <a:buNone/>
              <a:defRPr sz="2400" b="1" i="0" cap="all" baseline="0">
                <a:solidFill>
                  <a:schemeClr val="accent2"/>
                </a:solidFill>
              </a:defRPr>
            </a:lvl1pPr>
          </a:lstStyle>
          <a:p>
            <a:pPr lvl="0"/>
            <a:r>
              <a:rPr lang="en-US"/>
              <a:t>Click to edit Master text styles</a:t>
            </a:r>
          </a:p>
        </p:txBody>
      </p:sp>
      <p:sp>
        <p:nvSpPr>
          <p:cNvPr id="11" name="Text Placeholder 2">
            <a:extLst>
              <a:ext uri="{FF2B5EF4-FFF2-40B4-BE49-F238E27FC236}">
                <a16:creationId xmlns:a16="http://schemas.microsoft.com/office/drawing/2014/main" id="{AE615C49-58E8-49CB-AC64-8DD3DC53B3B2}"/>
              </a:ext>
            </a:extLst>
          </p:cNvPr>
          <p:cNvSpPr>
            <a:spLocks noGrp="1"/>
          </p:cNvSpPr>
          <p:nvPr>
            <p:ph type="body" sz="quarter" idx="11"/>
          </p:nvPr>
        </p:nvSpPr>
        <p:spPr>
          <a:xfrm>
            <a:off x="6780212" y="1028700"/>
            <a:ext cx="5030788" cy="499373"/>
          </a:xfrm>
        </p:spPr>
        <p:txBody>
          <a:bodyPr anchor="ctr">
            <a:normAutofit/>
          </a:bodyPr>
          <a:lstStyle>
            <a:lvl1pPr marL="0" indent="0" algn="ctr">
              <a:buNone/>
              <a:defRPr sz="2400" b="1" i="0" cap="all" baseline="0">
                <a:solidFill>
                  <a:schemeClr val="accent2"/>
                </a:solidFill>
              </a:defRPr>
            </a:lvl1pPr>
          </a:lstStyle>
          <a:p>
            <a:pPr lvl="0"/>
            <a:r>
              <a:rPr lang="en-US"/>
              <a:t>Click to edit Master text styles</a:t>
            </a:r>
          </a:p>
        </p:txBody>
      </p:sp>
      <p:sp>
        <p:nvSpPr>
          <p:cNvPr id="16" name="Text Placeholder 7">
            <a:extLst>
              <a:ext uri="{FF2B5EF4-FFF2-40B4-BE49-F238E27FC236}">
                <a16:creationId xmlns:a16="http://schemas.microsoft.com/office/drawing/2014/main" id="{75CC4F47-BAE4-406C-974B-CFD4991A050B}"/>
              </a:ext>
            </a:extLst>
          </p:cNvPr>
          <p:cNvSpPr>
            <a:spLocks noGrp="1"/>
          </p:cNvSpPr>
          <p:nvPr>
            <p:ph type="body" sz="quarter" idx="12"/>
          </p:nvPr>
        </p:nvSpPr>
        <p:spPr>
          <a:xfrm>
            <a:off x="1219200" y="5892800"/>
            <a:ext cx="10591800" cy="500063"/>
          </a:xfrm>
        </p:spPr>
        <p:txBody>
          <a:bodyPr anchor="ctr">
            <a:normAutofit/>
          </a:bodyPr>
          <a:lstStyle>
            <a:lvl1pPr marL="0" indent="0">
              <a:buNone/>
              <a:defRPr sz="1800" b="1" i="0" baseline="0">
                <a:solidFill>
                  <a:schemeClr val="accent2"/>
                </a:solidFill>
              </a:defRPr>
            </a:lvl1pPr>
            <a:lvl2pPr marL="457200" indent="0">
              <a:buNone/>
              <a:defRPr/>
            </a:lvl2pPr>
          </a:lstStyle>
          <a:p>
            <a:pPr lvl="0"/>
            <a:r>
              <a:rPr lang="en-US"/>
              <a:t>Click to edit Master text styles</a:t>
            </a:r>
          </a:p>
        </p:txBody>
      </p:sp>
      <p:pic>
        <p:nvPicPr>
          <p:cNvPr id="18" name="image1.tif">
            <a:extLst>
              <a:ext uri="{FF2B5EF4-FFF2-40B4-BE49-F238E27FC236}">
                <a16:creationId xmlns:a16="http://schemas.microsoft.com/office/drawing/2014/main" id="{32769BF0-82C3-4297-99BD-45862CE0B7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224818"/>
            <a:ext cx="1826216" cy="251702"/>
          </a:xfrm>
          <a:prstGeom prst="rect">
            <a:avLst/>
          </a:prstGeom>
          <a:ln w="12700">
            <a:round/>
          </a:ln>
        </p:spPr>
      </p:pic>
      <p:sp>
        <p:nvSpPr>
          <p:cNvPr id="17" name="テキスト ボックス 1">
            <a:extLst>
              <a:ext uri="{FF2B5EF4-FFF2-40B4-BE49-F238E27FC236}">
                <a16:creationId xmlns:a16="http://schemas.microsoft.com/office/drawing/2014/main" id="{642A9C2E-102F-4876-88A2-33975E01138A}"/>
              </a:ext>
            </a:extLst>
          </p:cNvPr>
          <p:cNvSpPr txBox="1">
            <a:spLocks noChangeArrowheads="1"/>
          </p:cNvSpPr>
          <p:nvPr userDrawn="1"/>
        </p:nvSpPr>
        <p:spPr bwMode="auto">
          <a:xfrm>
            <a:off x="480001" y="6624000"/>
            <a:ext cx="7626913"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lvl1pPr eaLnBrk="0" hangingPunct="0">
              <a:defRPr kumimoji="1" sz="1600" b="1">
                <a:solidFill>
                  <a:srgbClr val="FF0000"/>
                </a:solidFill>
                <a:latin typeface="ＭＳ Ｐゴシック" pitchFamily="50" charset="-128"/>
                <a:ea typeface="ＭＳ Ｐゴシック" pitchFamily="50" charset="-128"/>
              </a:defRPr>
            </a:lvl1pPr>
            <a:lvl2pPr marL="742950" indent="-285750" eaLnBrk="0" hangingPunct="0">
              <a:defRPr kumimoji="1" sz="1600" b="1">
                <a:solidFill>
                  <a:srgbClr val="FF0000"/>
                </a:solidFill>
                <a:latin typeface="ＭＳ Ｐゴシック" pitchFamily="50" charset="-128"/>
                <a:ea typeface="ＭＳ Ｐゴシック" pitchFamily="50" charset="-128"/>
              </a:defRPr>
            </a:lvl2pPr>
            <a:lvl3pPr marL="1143000" indent="-228600" eaLnBrk="0" hangingPunct="0">
              <a:defRPr kumimoji="1" sz="1600" b="1">
                <a:solidFill>
                  <a:srgbClr val="FF0000"/>
                </a:solidFill>
                <a:latin typeface="ＭＳ Ｐゴシック" pitchFamily="50" charset="-128"/>
                <a:ea typeface="ＭＳ Ｐゴシック" pitchFamily="50" charset="-128"/>
              </a:defRPr>
            </a:lvl3pPr>
            <a:lvl4pPr marL="1600200" indent="-228600" eaLnBrk="0" hangingPunct="0">
              <a:defRPr kumimoji="1" sz="1600" b="1">
                <a:solidFill>
                  <a:srgbClr val="FF0000"/>
                </a:solidFill>
                <a:latin typeface="ＭＳ Ｐゴシック" pitchFamily="50" charset="-128"/>
                <a:ea typeface="ＭＳ Ｐゴシック" pitchFamily="50" charset="-128"/>
              </a:defRPr>
            </a:lvl4pPr>
            <a:lvl5pPr marL="2057400" indent="-228600" eaLnBrk="0" hangingPunct="0">
              <a:defRPr kumimoji="1" sz="1600" b="1">
                <a:solidFill>
                  <a:srgbClr val="FF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9pPr>
          </a:lstStyle>
          <a:p>
            <a:r>
              <a:rPr kumimoji="1" lang="en-US" sz="900" b="1" kern="1200" dirty="0">
                <a:solidFill>
                  <a:schemeClr val="accent1">
                    <a:lumMod val="90000"/>
                  </a:schemeClr>
                </a:solidFill>
                <a:effectLst/>
                <a:latin typeface="+mj-lt"/>
                <a:ea typeface="ＭＳ Ｐゴシック" pitchFamily="50" charset="-128"/>
                <a:cs typeface="+mn-cs"/>
              </a:rPr>
              <a:t>ALL RIGHTS RESERVED  /  CONFIDENTIAL  /  DO NOT DISTRIBUTE  / © 2021 Yazaki North America Inc.</a:t>
            </a:r>
          </a:p>
        </p:txBody>
      </p:sp>
    </p:spTree>
    <p:extLst>
      <p:ext uri="{BB962C8B-B14F-4D97-AF65-F5344CB8AC3E}">
        <p14:creationId xmlns:p14="http://schemas.microsoft.com/office/powerpoint/2010/main" val="2433458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17375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Takeaway">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76DE392-6A9E-493D-ABB3-3ABE04D1E937}"/>
              </a:ext>
            </a:extLst>
          </p:cNvPr>
          <p:cNvGrpSpPr/>
          <p:nvPr userDrawn="1"/>
        </p:nvGrpSpPr>
        <p:grpSpPr>
          <a:xfrm>
            <a:off x="277811" y="5892800"/>
            <a:ext cx="11914187" cy="520700"/>
            <a:chOff x="277811" y="5892800"/>
            <a:chExt cx="11914187" cy="520700"/>
          </a:xfrm>
        </p:grpSpPr>
        <p:sp>
          <p:nvSpPr>
            <p:cNvPr id="14" name="Rectangle 14">
              <a:extLst>
                <a:ext uri="{FF2B5EF4-FFF2-40B4-BE49-F238E27FC236}">
                  <a16:creationId xmlns:a16="http://schemas.microsoft.com/office/drawing/2014/main" id="{72300ABD-21A5-4695-8FD0-6A0C62BFDBB9}"/>
                </a:ext>
              </a:extLst>
            </p:cNvPr>
            <p:cNvSpPr/>
            <p:nvPr userDrawn="1"/>
          </p:nvSpPr>
          <p:spPr>
            <a:xfrm>
              <a:off x="277811" y="5892800"/>
              <a:ext cx="11914187" cy="520700"/>
            </a:xfrm>
            <a:custGeom>
              <a:avLst/>
              <a:gdLst>
                <a:gd name="connsiteX0" fmla="*/ 0 w 11064874"/>
                <a:gd name="connsiteY0" fmla="*/ 0 h 520700"/>
                <a:gd name="connsiteX1" fmla="*/ 11064874 w 11064874"/>
                <a:gd name="connsiteY1" fmla="*/ 0 h 520700"/>
                <a:gd name="connsiteX2" fmla="*/ 11064874 w 11064874"/>
                <a:gd name="connsiteY2" fmla="*/ 520700 h 520700"/>
                <a:gd name="connsiteX3" fmla="*/ 0 w 11064874"/>
                <a:gd name="connsiteY3" fmla="*/ 520700 h 520700"/>
                <a:gd name="connsiteX4" fmla="*/ 0 w 11064874"/>
                <a:gd name="connsiteY4" fmla="*/ 0 h 520700"/>
                <a:gd name="connsiteX0" fmla="*/ 0 w 11914187"/>
                <a:gd name="connsiteY0" fmla="*/ 1587 h 520700"/>
                <a:gd name="connsiteX1" fmla="*/ 11914187 w 11914187"/>
                <a:gd name="connsiteY1" fmla="*/ 0 h 520700"/>
                <a:gd name="connsiteX2" fmla="*/ 11914187 w 11914187"/>
                <a:gd name="connsiteY2" fmla="*/ 520700 h 520700"/>
                <a:gd name="connsiteX3" fmla="*/ 849313 w 11914187"/>
                <a:gd name="connsiteY3" fmla="*/ 520700 h 520700"/>
                <a:gd name="connsiteX4" fmla="*/ 0 w 11914187"/>
                <a:gd name="connsiteY4" fmla="*/ 1587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4187" h="520700">
                  <a:moveTo>
                    <a:pt x="0" y="1587"/>
                  </a:moveTo>
                  <a:lnTo>
                    <a:pt x="11914187" y="0"/>
                  </a:lnTo>
                  <a:lnTo>
                    <a:pt x="11914187" y="520700"/>
                  </a:lnTo>
                  <a:lnTo>
                    <a:pt x="849313" y="520700"/>
                  </a:lnTo>
                  <a:lnTo>
                    <a:pt x="0" y="1587"/>
                  </a:lnTo>
                  <a:close/>
                </a:path>
              </a:pathLst>
            </a:custGeom>
            <a:solidFill>
              <a:srgbClr val="D5E2EA"/>
            </a:solidFill>
            <a:ln w="12700" cap="flat" cmpd="sng" algn="ctr">
              <a:noFill/>
              <a:prstDash val="solid"/>
              <a:miter lim="800000"/>
            </a:ln>
            <a:effectLst/>
          </p:spPr>
          <p:txBody>
            <a:bodyPr rtlCol="0" anchor="ctr"/>
            <a:lstStyle/>
            <a:p>
              <a:pPr marL="457200" lvl="1" algn="l" defTabSz="914400" rtl="0">
                <a:spcBef>
                  <a:spcPts val="0"/>
                </a:spcBef>
                <a:defRPr/>
              </a:pPr>
              <a:endParaRPr lang="en-US" sz="2000" b="1" kern="1200" dirty="0">
                <a:solidFill>
                  <a:schemeClr val="bg1"/>
                </a:solidFill>
                <a:uFillTx/>
                <a:ea typeface="+mn-ea"/>
                <a:cs typeface="+mn-cs"/>
              </a:endParaRPr>
            </a:p>
          </p:txBody>
        </p:sp>
        <p:grpSp>
          <p:nvGrpSpPr>
            <p:cNvPr id="15" name="Group 14">
              <a:extLst>
                <a:ext uri="{FF2B5EF4-FFF2-40B4-BE49-F238E27FC236}">
                  <a16:creationId xmlns:a16="http://schemas.microsoft.com/office/drawing/2014/main" id="{5D385A11-5B6C-4784-80D8-02BF0848E3B0}"/>
                </a:ext>
              </a:extLst>
            </p:cNvPr>
            <p:cNvGrpSpPr/>
            <p:nvPr userDrawn="1"/>
          </p:nvGrpSpPr>
          <p:grpSpPr>
            <a:xfrm>
              <a:off x="466812" y="5945436"/>
              <a:ext cx="752388" cy="377325"/>
              <a:chOff x="-12402001" y="855889"/>
              <a:chExt cx="12178900" cy="6107755"/>
            </a:xfrm>
          </p:grpSpPr>
          <p:sp>
            <p:nvSpPr>
              <p:cNvPr id="16" name="Freeform: Shape 15">
                <a:extLst>
                  <a:ext uri="{FF2B5EF4-FFF2-40B4-BE49-F238E27FC236}">
                    <a16:creationId xmlns:a16="http://schemas.microsoft.com/office/drawing/2014/main" id="{BF7DF68A-112B-4805-B8CD-C57612B359A6}"/>
                  </a:ext>
                </a:extLst>
              </p:cNvPr>
              <p:cNvSpPr/>
              <p:nvPr userDrawn="1"/>
            </p:nvSpPr>
            <p:spPr>
              <a:xfrm>
                <a:off x="-12402001" y="855889"/>
                <a:ext cx="12178900" cy="6107755"/>
              </a:xfrm>
              <a:custGeom>
                <a:avLst/>
                <a:gdLst>
                  <a:gd name="connsiteX0" fmla="*/ 0 w 6337300"/>
                  <a:gd name="connsiteY0" fmla="*/ 0 h 3178175"/>
                  <a:gd name="connsiteX1" fmla="*/ 6337300 w 6337300"/>
                  <a:gd name="connsiteY1" fmla="*/ 0 h 3178175"/>
                  <a:gd name="connsiteX2" fmla="*/ 5802313 w 6337300"/>
                  <a:gd name="connsiteY2" fmla="*/ 534987 h 3178175"/>
                  <a:gd name="connsiteX3" fmla="*/ 5802313 w 6337300"/>
                  <a:gd name="connsiteY3" fmla="*/ 1555750 h 3178175"/>
                  <a:gd name="connsiteX4" fmla="*/ 5295900 w 6337300"/>
                  <a:gd name="connsiteY4" fmla="*/ 2449512 h 3178175"/>
                  <a:gd name="connsiteX5" fmla="*/ 5483225 w 6337300"/>
                  <a:gd name="connsiteY5" fmla="*/ 3178175 h 3178175"/>
                  <a:gd name="connsiteX6" fmla="*/ 0 w 6337300"/>
                  <a:gd name="connsiteY6" fmla="*/ 0 h 31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7300" h="3178175">
                    <a:moveTo>
                      <a:pt x="0" y="0"/>
                    </a:moveTo>
                    <a:lnTo>
                      <a:pt x="6337300" y="0"/>
                    </a:lnTo>
                    <a:lnTo>
                      <a:pt x="5802313" y="534987"/>
                    </a:lnTo>
                    <a:lnTo>
                      <a:pt x="5802313" y="1555750"/>
                    </a:lnTo>
                    <a:lnTo>
                      <a:pt x="5295900" y="2449512"/>
                    </a:lnTo>
                    <a:lnTo>
                      <a:pt x="5483225" y="317817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CFAEF97-D599-4D6F-8566-45CA2BB1FB53}"/>
                  </a:ext>
                </a:extLst>
              </p:cNvPr>
              <p:cNvSpPr/>
              <p:nvPr userDrawn="1"/>
            </p:nvSpPr>
            <p:spPr>
              <a:xfrm>
                <a:off x="-8723313" y="1836738"/>
                <a:ext cx="6337300" cy="3178175"/>
              </a:xfrm>
              <a:custGeom>
                <a:avLst/>
                <a:gdLst>
                  <a:gd name="connsiteX0" fmla="*/ 0 w 6337300"/>
                  <a:gd name="connsiteY0" fmla="*/ 0 h 3178175"/>
                  <a:gd name="connsiteX1" fmla="*/ 6337300 w 6337300"/>
                  <a:gd name="connsiteY1" fmla="*/ 0 h 3178175"/>
                  <a:gd name="connsiteX2" fmla="*/ 5802313 w 6337300"/>
                  <a:gd name="connsiteY2" fmla="*/ 534987 h 3178175"/>
                  <a:gd name="connsiteX3" fmla="*/ 5802313 w 6337300"/>
                  <a:gd name="connsiteY3" fmla="*/ 1555750 h 3178175"/>
                  <a:gd name="connsiteX4" fmla="*/ 5295900 w 6337300"/>
                  <a:gd name="connsiteY4" fmla="*/ 2449512 h 3178175"/>
                  <a:gd name="connsiteX5" fmla="*/ 5483225 w 6337300"/>
                  <a:gd name="connsiteY5" fmla="*/ 3178175 h 3178175"/>
                  <a:gd name="connsiteX6" fmla="*/ 0 w 6337300"/>
                  <a:gd name="connsiteY6" fmla="*/ 0 h 31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7300" h="3178175">
                    <a:moveTo>
                      <a:pt x="0" y="0"/>
                    </a:moveTo>
                    <a:lnTo>
                      <a:pt x="6337300" y="0"/>
                    </a:lnTo>
                    <a:lnTo>
                      <a:pt x="5802313" y="534987"/>
                    </a:lnTo>
                    <a:lnTo>
                      <a:pt x="5802313" y="1555750"/>
                    </a:lnTo>
                    <a:lnTo>
                      <a:pt x="5295900" y="2449512"/>
                    </a:lnTo>
                    <a:lnTo>
                      <a:pt x="5483225" y="317817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a:t>Click to edit Master title style</a:t>
            </a:r>
          </a:p>
        </p:txBody>
      </p:sp>
      <p:sp>
        <p:nvSpPr>
          <p:cNvPr id="12" name="Text Placeholder 7">
            <a:extLst>
              <a:ext uri="{FF2B5EF4-FFF2-40B4-BE49-F238E27FC236}">
                <a16:creationId xmlns:a16="http://schemas.microsoft.com/office/drawing/2014/main" id="{AD55DDB4-0856-4D57-B4D0-ED20DD4F34ED}"/>
              </a:ext>
            </a:extLst>
          </p:cNvPr>
          <p:cNvSpPr>
            <a:spLocks noGrp="1"/>
          </p:cNvSpPr>
          <p:nvPr>
            <p:ph type="body" sz="quarter" idx="10"/>
          </p:nvPr>
        </p:nvSpPr>
        <p:spPr>
          <a:xfrm>
            <a:off x="1219200" y="5892800"/>
            <a:ext cx="10591800" cy="500063"/>
          </a:xfrm>
        </p:spPr>
        <p:txBody>
          <a:bodyPr anchor="ctr">
            <a:normAutofit/>
          </a:bodyPr>
          <a:lstStyle>
            <a:lvl1pPr marL="0" indent="0">
              <a:buNone/>
              <a:defRPr sz="1800" b="1" i="0" baseline="0">
                <a:solidFill>
                  <a:srgbClr val="7094AA"/>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075481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79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 Patter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BE089C-4839-4B44-A969-DBB97B2BA5B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40" y="47730"/>
            <a:ext cx="3801139" cy="6810270"/>
          </a:xfrm>
          <a:prstGeom prst="rect">
            <a:avLst/>
          </a:prstGeom>
        </p:spPr>
      </p:pic>
      <p:sp>
        <p:nvSpPr>
          <p:cNvPr id="2" name="Titel 1"/>
          <p:cNvSpPr>
            <a:spLocks noGrp="1"/>
          </p:cNvSpPr>
          <p:nvPr>
            <p:ph type="title" hasCustomPrompt="1"/>
          </p:nvPr>
        </p:nvSpPr>
        <p:spPr/>
        <p:txBody>
          <a:bodyPr/>
          <a:lstStyle/>
          <a:p>
            <a:r>
              <a:rPr lang="en-US"/>
              <a:t>Click to edit Master title style</a:t>
            </a:r>
            <a:endParaRPr lang="de-DE"/>
          </a:p>
        </p:txBody>
      </p:sp>
      <p:pic>
        <p:nvPicPr>
          <p:cNvPr id="7" name="Picture 6">
            <a:extLst>
              <a:ext uri="{FF2B5EF4-FFF2-40B4-BE49-F238E27FC236}">
                <a16:creationId xmlns:a16="http://schemas.microsoft.com/office/drawing/2014/main" id="{61AA2484-8715-497F-976F-73784CDF31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390881" y="2878547"/>
            <a:ext cx="4502670" cy="3979452"/>
          </a:xfrm>
          <a:prstGeom prst="rect">
            <a:avLst/>
          </a:prstGeom>
        </p:spPr>
      </p:pic>
    </p:spTree>
    <p:extLst>
      <p:ext uri="{BB962C8B-B14F-4D97-AF65-F5344CB8AC3E}">
        <p14:creationId xmlns:p14="http://schemas.microsoft.com/office/powerpoint/2010/main" val="1390978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Pattern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AF66FF-430C-464D-A7EC-9E4A47D2C8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40" y="47730"/>
            <a:ext cx="3801139" cy="6810270"/>
          </a:xfrm>
          <a:prstGeom prst="rect">
            <a:avLst/>
          </a:prstGeom>
        </p:spPr>
      </p:pic>
      <p:sp>
        <p:nvSpPr>
          <p:cNvPr id="2" name="Titel 1"/>
          <p:cNvSpPr>
            <a:spLocks noGrp="1"/>
          </p:cNvSpPr>
          <p:nvPr>
            <p:ph type="title" hasCustomPrompt="1"/>
          </p:nvPr>
        </p:nvSpPr>
        <p:spPr/>
        <p:txBody>
          <a:bodyPr/>
          <a:lstStyle/>
          <a:p>
            <a:r>
              <a:rPr lang="en-US"/>
              <a:t>Click to edit Master title style</a:t>
            </a:r>
            <a:endParaRPr lang="de-DE"/>
          </a:p>
        </p:txBody>
      </p:sp>
    </p:spTree>
    <p:extLst>
      <p:ext uri="{BB962C8B-B14F-4D97-AF65-F5344CB8AC3E}">
        <p14:creationId xmlns:p14="http://schemas.microsoft.com/office/powerpoint/2010/main" val="2052708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Pattern Righ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a:t>Click to edit Master title style</a:t>
            </a:r>
            <a:endParaRPr lang="de-DE"/>
          </a:p>
        </p:txBody>
      </p:sp>
      <p:pic>
        <p:nvPicPr>
          <p:cNvPr id="5" name="Picture 4">
            <a:extLst>
              <a:ext uri="{FF2B5EF4-FFF2-40B4-BE49-F238E27FC236}">
                <a16:creationId xmlns:a16="http://schemas.microsoft.com/office/drawing/2014/main" id="{5BE6F374-AE43-4BD2-8A26-3119D27EDF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90881" y="2878547"/>
            <a:ext cx="4502670" cy="3979452"/>
          </a:xfrm>
          <a:prstGeom prst="rect">
            <a:avLst/>
          </a:prstGeom>
        </p:spPr>
      </p:pic>
    </p:spTree>
    <p:extLst>
      <p:ext uri="{BB962C8B-B14F-4D97-AF65-F5344CB8AC3E}">
        <p14:creationId xmlns:p14="http://schemas.microsoft.com/office/powerpoint/2010/main" val="1905890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Pattern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AF66FF-430C-464D-A7EC-9E4A47D2C8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40" y="47730"/>
            <a:ext cx="3801139" cy="6810270"/>
          </a:xfrm>
          <a:prstGeom prst="rect">
            <a:avLst/>
          </a:prstGeom>
        </p:spPr>
      </p:pic>
      <p:sp>
        <p:nvSpPr>
          <p:cNvPr id="2" name="Titel 1"/>
          <p:cNvSpPr>
            <a:spLocks noGrp="1"/>
          </p:cNvSpPr>
          <p:nvPr>
            <p:ph type="title" hasCustomPrompt="1"/>
          </p:nvPr>
        </p:nvSpPr>
        <p:spPr/>
        <p:txBody>
          <a:bodyPr/>
          <a:lstStyle/>
          <a:p>
            <a:r>
              <a:rPr lang="en-US"/>
              <a:t>Click to edit Master title style</a:t>
            </a:r>
            <a:endParaRPr lang="de-DE"/>
          </a:p>
        </p:txBody>
      </p:sp>
      <p:sp>
        <p:nvSpPr>
          <p:cNvPr id="5" name="Content Placeholder 2">
            <a:extLst>
              <a:ext uri="{FF2B5EF4-FFF2-40B4-BE49-F238E27FC236}">
                <a16:creationId xmlns:a16="http://schemas.microsoft.com/office/drawing/2014/main" id="{82547867-ACBB-41D7-8AA5-63F5B1551D30}"/>
              </a:ext>
            </a:extLst>
          </p:cNvPr>
          <p:cNvSpPr>
            <a:spLocks noGrp="1"/>
          </p:cNvSpPr>
          <p:nvPr>
            <p:ph idx="1"/>
          </p:nvPr>
        </p:nvSpPr>
        <p:spPr>
          <a:xfrm>
            <a:off x="3911048" y="1028700"/>
            <a:ext cx="7899952" cy="5410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960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Pattern Righ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a:t>Click to edit Master title style</a:t>
            </a:r>
            <a:endParaRPr lang="de-DE"/>
          </a:p>
        </p:txBody>
      </p:sp>
      <p:pic>
        <p:nvPicPr>
          <p:cNvPr id="5" name="Picture 4">
            <a:extLst>
              <a:ext uri="{FF2B5EF4-FFF2-40B4-BE49-F238E27FC236}">
                <a16:creationId xmlns:a16="http://schemas.microsoft.com/office/drawing/2014/main" id="{5BE6F374-AE43-4BD2-8A26-3119D27EDF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90881" y="2878547"/>
            <a:ext cx="4502670" cy="3979452"/>
          </a:xfrm>
          <a:prstGeom prst="rect">
            <a:avLst/>
          </a:prstGeom>
        </p:spPr>
      </p:pic>
      <p:sp>
        <p:nvSpPr>
          <p:cNvPr id="4" name="Content Placeholder 2">
            <a:extLst>
              <a:ext uri="{FF2B5EF4-FFF2-40B4-BE49-F238E27FC236}">
                <a16:creationId xmlns:a16="http://schemas.microsoft.com/office/drawing/2014/main" id="{4EE7AB7A-55F4-4CAD-AA78-5277F51979CB}"/>
              </a:ext>
            </a:extLst>
          </p:cNvPr>
          <p:cNvSpPr>
            <a:spLocks noGrp="1"/>
          </p:cNvSpPr>
          <p:nvPr>
            <p:ph idx="1"/>
          </p:nvPr>
        </p:nvSpPr>
        <p:spPr>
          <a:xfrm>
            <a:off x="381000" y="1028700"/>
            <a:ext cx="7386430" cy="5410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430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_ Contact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F2A4D-E424-4E6B-8387-C0E446DC52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40" y="47730"/>
            <a:ext cx="3801139" cy="6810270"/>
          </a:xfrm>
          <a:prstGeom prst="rect">
            <a:avLst/>
          </a:prstGeom>
        </p:spPr>
      </p:pic>
      <p:pic>
        <p:nvPicPr>
          <p:cNvPr id="6" name="Picture 5">
            <a:extLst>
              <a:ext uri="{FF2B5EF4-FFF2-40B4-BE49-F238E27FC236}">
                <a16:creationId xmlns:a16="http://schemas.microsoft.com/office/drawing/2014/main" id="{7A299804-5689-4688-8659-D6596F64DC7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390881" y="2878547"/>
            <a:ext cx="4502670" cy="3979452"/>
          </a:xfrm>
          <a:prstGeom prst="rect">
            <a:avLst/>
          </a:prstGeom>
        </p:spPr>
      </p:pic>
      <p:sp>
        <p:nvSpPr>
          <p:cNvPr id="16" name="Title 3">
            <a:extLst>
              <a:ext uri="{FF2B5EF4-FFF2-40B4-BE49-F238E27FC236}">
                <a16:creationId xmlns:a16="http://schemas.microsoft.com/office/drawing/2014/main" id="{D032EF93-6D81-441A-ABCD-1FBEA78E5D96}"/>
              </a:ext>
            </a:extLst>
          </p:cNvPr>
          <p:cNvSpPr txBox="1">
            <a:spLocks/>
          </p:cNvSpPr>
          <p:nvPr userDrawn="1"/>
        </p:nvSpPr>
        <p:spPr>
          <a:xfrm>
            <a:off x="4283393" y="2729166"/>
            <a:ext cx="6077357" cy="6998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1" i="0" kern="1200" cap="all" baseline="0">
                <a:solidFill>
                  <a:schemeClr val="accent1">
                    <a:lumMod val="50000"/>
                  </a:schemeClr>
                </a:solidFill>
                <a:latin typeface="+mj-lt"/>
                <a:ea typeface="+mj-ea"/>
                <a:cs typeface="+mj-cs"/>
              </a:defRPr>
            </a:lvl1pPr>
          </a:lstStyle>
          <a:p>
            <a:pPr algn="l" defTabSz="914400" rtl="0" eaLnBrk="1" latinLnBrk="0" hangingPunct="1">
              <a:lnSpc>
                <a:spcPct val="90000"/>
              </a:lnSpc>
              <a:spcBef>
                <a:spcPct val="0"/>
              </a:spcBef>
              <a:buNone/>
            </a:pPr>
            <a:r>
              <a:rPr lang="en-US" sz="2400" b="1" i="0" kern="1200" cap="all" baseline="0" dirty="0">
                <a:solidFill>
                  <a:schemeClr val="accent2"/>
                </a:solidFill>
                <a:latin typeface="+mj-lt"/>
                <a:ea typeface="+mj-ea"/>
                <a:cs typeface="+mj-cs"/>
              </a:rPr>
              <a:t>Thank you for your attention</a:t>
            </a:r>
          </a:p>
        </p:txBody>
      </p:sp>
      <p:sp>
        <p:nvSpPr>
          <p:cNvPr id="17" name="Subtitle 4">
            <a:extLst>
              <a:ext uri="{FF2B5EF4-FFF2-40B4-BE49-F238E27FC236}">
                <a16:creationId xmlns:a16="http://schemas.microsoft.com/office/drawing/2014/main" id="{03C8B3B4-7DA6-415C-BEA0-B31AACA57A6B}"/>
              </a:ext>
            </a:extLst>
          </p:cNvPr>
          <p:cNvSpPr txBox="1">
            <a:spLocks/>
          </p:cNvSpPr>
          <p:nvPr userDrawn="1"/>
        </p:nvSpPr>
        <p:spPr>
          <a:xfrm>
            <a:off x="4427560" y="3470899"/>
            <a:ext cx="5933190" cy="350427"/>
          </a:xfrm>
          <a:prstGeom prst="rect">
            <a:avLst/>
          </a:prstGeom>
        </p:spPr>
        <p:txBody>
          <a:bodyPr lIns="0"/>
          <a:lstStyle>
            <a:lvl1pPr marL="228600" indent="-228600" algn="l" defTabSz="914400" rtl="0" eaLnBrk="1" latinLnBrk="0" hangingPunct="1">
              <a:lnSpc>
                <a:spcPct val="90000"/>
              </a:lnSpc>
              <a:spcBef>
                <a:spcPts val="1000"/>
              </a:spcBef>
              <a:buClr>
                <a:schemeClr val="accent2"/>
              </a:buClr>
              <a:buFont typeface="Calibri" panose="020F0502020204030204" pitchFamily="34" charset="0"/>
              <a:buChar char="&gt;"/>
              <a:defRPr sz="2000" kern="1200">
                <a:solidFill>
                  <a:schemeClr val="accent1">
                    <a:lumMod val="2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Calibri" panose="020F0502020204030204" pitchFamily="34" charset="0"/>
              <a:buChar char="&gt;"/>
              <a:defRPr sz="2000" kern="1200">
                <a:solidFill>
                  <a:schemeClr val="accent1">
                    <a:lumMod val="2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Calibri" panose="020F0502020204030204" pitchFamily="34" charset="0"/>
              <a:buChar char="&gt;"/>
              <a:defRPr sz="1800" kern="1200">
                <a:solidFill>
                  <a:schemeClr val="accent1">
                    <a:lumMod val="2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Calibri" panose="020F0502020204030204" pitchFamily="34" charset="0"/>
              <a:buChar char="&gt;"/>
              <a:defRPr sz="1600" kern="1200">
                <a:solidFill>
                  <a:schemeClr val="accent1">
                    <a:lumMod val="2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Calibri" panose="020F0502020204030204" pitchFamily="34" charset="0"/>
              <a:buChar char="&gt;"/>
              <a:defRPr sz="1600" kern="1200">
                <a:solidFill>
                  <a:schemeClr val="accent1">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i="1" dirty="0">
                <a:solidFill>
                  <a:schemeClr val="accent1">
                    <a:lumMod val="50000"/>
                  </a:schemeClr>
                </a:solidFill>
              </a:rPr>
              <a:t>In case of questions please do not hesitate to contact:</a:t>
            </a:r>
          </a:p>
        </p:txBody>
      </p:sp>
      <p:pic>
        <p:nvPicPr>
          <p:cNvPr id="18" name="Graphic 17" descr="Employee badge">
            <a:extLst>
              <a:ext uri="{FF2B5EF4-FFF2-40B4-BE49-F238E27FC236}">
                <a16:creationId xmlns:a16="http://schemas.microsoft.com/office/drawing/2014/main" id="{35B81D0D-0126-4733-B642-7019ABC8B1F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27560" y="3906015"/>
            <a:ext cx="264988" cy="264988"/>
          </a:xfrm>
          <a:prstGeom prst="rect">
            <a:avLst/>
          </a:prstGeom>
        </p:spPr>
      </p:pic>
      <p:sp>
        <p:nvSpPr>
          <p:cNvPr id="19" name="TextBox 18">
            <a:extLst>
              <a:ext uri="{FF2B5EF4-FFF2-40B4-BE49-F238E27FC236}">
                <a16:creationId xmlns:a16="http://schemas.microsoft.com/office/drawing/2014/main" id="{F5E5B8F5-867C-43CA-BF56-957200E57389}"/>
              </a:ext>
            </a:extLst>
          </p:cNvPr>
          <p:cNvSpPr txBox="1"/>
          <p:nvPr userDrawn="1"/>
        </p:nvSpPr>
        <p:spPr>
          <a:xfrm>
            <a:off x="4692548" y="3884620"/>
            <a:ext cx="264988" cy="307777"/>
          </a:xfrm>
          <a:prstGeom prst="rect">
            <a:avLst/>
          </a:prstGeom>
          <a:noFill/>
        </p:spPr>
        <p:txBody>
          <a:bodyPr wrap="square" rtlCol="0" anchor="ctr">
            <a:spAutoFit/>
          </a:bodyPr>
          <a:lstStyle/>
          <a:p>
            <a:r>
              <a:rPr lang="en-US" sz="1400" b="1" dirty="0">
                <a:solidFill>
                  <a:schemeClr val="accent1">
                    <a:lumMod val="50000"/>
                  </a:schemeClr>
                </a:solidFill>
              </a:rPr>
              <a:t>|</a:t>
            </a:r>
            <a:endParaRPr lang="en-US" sz="1400" dirty="0">
              <a:solidFill>
                <a:schemeClr val="accent1">
                  <a:lumMod val="50000"/>
                </a:schemeClr>
              </a:solidFill>
            </a:endParaRPr>
          </a:p>
        </p:txBody>
      </p:sp>
      <p:pic>
        <p:nvPicPr>
          <p:cNvPr id="20" name="Graphic 19" descr="Smart Phone">
            <a:extLst>
              <a:ext uri="{FF2B5EF4-FFF2-40B4-BE49-F238E27FC236}">
                <a16:creationId xmlns:a16="http://schemas.microsoft.com/office/drawing/2014/main" id="{C954D8F9-5837-4B81-9F35-4D3A913BDEE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7560" y="4380188"/>
            <a:ext cx="264988" cy="264988"/>
          </a:xfrm>
          <a:prstGeom prst="rect">
            <a:avLst/>
          </a:prstGeom>
        </p:spPr>
      </p:pic>
      <p:pic>
        <p:nvPicPr>
          <p:cNvPr id="22" name="Graphic 21" descr="Send">
            <a:extLst>
              <a:ext uri="{FF2B5EF4-FFF2-40B4-BE49-F238E27FC236}">
                <a16:creationId xmlns:a16="http://schemas.microsoft.com/office/drawing/2014/main" id="{E4F1B1C8-35A1-410C-A4FA-7EC62B44CC9B}"/>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27560" y="4854361"/>
            <a:ext cx="264988" cy="264988"/>
          </a:xfrm>
          <a:prstGeom prst="rect">
            <a:avLst/>
          </a:prstGeom>
        </p:spPr>
      </p:pic>
      <p:sp>
        <p:nvSpPr>
          <p:cNvPr id="24" name="TextBox 23">
            <a:extLst>
              <a:ext uri="{FF2B5EF4-FFF2-40B4-BE49-F238E27FC236}">
                <a16:creationId xmlns:a16="http://schemas.microsoft.com/office/drawing/2014/main" id="{A98E495E-C32F-46DF-9DC2-0AA48B604F1E}"/>
              </a:ext>
            </a:extLst>
          </p:cNvPr>
          <p:cNvSpPr txBox="1"/>
          <p:nvPr userDrawn="1"/>
        </p:nvSpPr>
        <p:spPr>
          <a:xfrm>
            <a:off x="4692548" y="4358793"/>
            <a:ext cx="264988" cy="307777"/>
          </a:xfrm>
          <a:prstGeom prst="rect">
            <a:avLst/>
          </a:prstGeom>
          <a:noFill/>
        </p:spPr>
        <p:txBody>
          <a:bodyPr wrap="square" rtlCol="0" anchor="ctr">
            <a:spAutoFit/>
          </a:bodyPr>
          <a:lstStyle/>
          <a:p>
            <a:r>
              <a:rPr lang="en-US" sz="1400" b="1" dirty="0">
                <a:solidFill>
                  <a:schemeClr val="accent1">
                    <a:lumMod val="50000"/>
                  </a:schemeClr>
                </a:solidFill>
              </a:rPr>
              <a:t>|</a:t>
            </a:r>
            <a:endParaRPr lang="en-US" sz="1400" dirty="0">
              <a:solidFill>
                <a:schemeClr val="accent1">
                  <a:lumMod val="50000"/>
                </a:schemeClr>
              </a:solidFill>
            </a:endParaRPr>
          </a:p>
        </p:txBody>
      </p:sp>
      <p:sp>
        <p:nvSpPr>
          <p:cNvPr id="25" name="TextBox 24">
            <a:extLst>
              <a:ext uri="{FF2B5EF4-FFF2-40B4-BE49-F238E27FC236}">
                <a16:creationId xmlns:a16="http://schemas.microsoft.com/office/drawing/2014/main" id="{040EE642-C447-4A77-A129-99A176E3391E}"/>
              </a:ext>
            </a:extLst>
          </p:cNvPr>
          <p:cNvSpPr txBox="1"/>
          <p:nvPr userDrawn="1"/>
        </p:nvSpPr>
        <p:spPr>
          <a:xfrm>
            <a:off x="4692548" y="4832966"/>
            <a:ext cx="264988" cy="307777"/>
          </a:xfrm>
          <a:prstGeom prst="rect">
            <a:avLst/>
          </a:prstGeom>
          <a:noFill/>
        </p:spPr>
        <p:txBody>
          <a:bodyPr wrap="square" rtlCol="0" anchor="ctr">
            <a:spAutoFit/>
          </a:bodyPr>
          <a:lstStyle/>
          <a:p>
            <a:r>
              <a:rPr lang="en-US" sz="1400" b="1" dirty="0">
                <a:solidFill>
                  <a:schemeClr val="accent1">
                    <a:lumMod val="50000"/>
                  </a:schemeClr>
                </a:solidFill>
              </a:rPr>
              <a:t>|</a:t>
            </a:r>
            <a:endParaRPr lang="en-US" sz="1400" dirty="0">
              <a:solidFill>
                <a:schemeClr val="accent1">
                  <a:lumMod val="50000"/>
                </a:schemeClr>
              </a:solidFill>
            </a:endParaRPr>
          </a:p>
        </p:txBody>
      </p:sp>
      <p:sp>
        <p:nvSpPr>
          <p:cNvPr id="3" name="Text Placeholder 2">
            <a:extLst>
              <a:ext uri="{FF2B5EF4-FFF2-40B4-BE49-F238E27FC236}">
                <a16:creationId xmlns:a16="http://schemas.microsoft.com/office/drawing/2014/main" id="{0FBDF1EB-DBAC-495C-A7ED-BC9B7B252539}"/>
              </a:ext>
            </a:extLst>
          </p:cNvPr>
          <p:cNvSpPr>
            <a:spLocks noGrp="1"/>
          </p:cNvSpPr>
          <p:nvPr>
            <p:ph type="body" sz="quarter" idx="10" hasCustomPrompt="1"/>
          </p:nvPr>
        </p:nvSpPr>
        <p:spPr>
          <a:xfrm>
            <a:off x="4874818" y="3886452"/>
            <a:ext cx="4502150" cy="307975"/>
          </a:xfrm>
        </p:spPr>
        <p:txBody>
          <a:bodyPr anchor="ctr">
            <a:noAutofit/>
          </a:bodyPr>
          <a:lstStyle>
            <a:lvl1pPr marL="0" indent="0" algn="l" defTabSz="914400" rtl="0" eaLnBrk="1" latinLnBrk="0" hangingPunct="1">
              <a:buNone/>
              <a:defRPr lang="en-US" sz="1400" b="0" kern="1200" dirty="0">
                <a:solidFill>
                  <a:schemeClr val="accent1">
                    <a:lumMod val="50000"/>
                  </a:schemeClr>
                </a:solidFill>
                <a:latin typeface="+mn-lt"/>
                <a:ea typeface="+mn-ea"/>
                <a:cs typeface="+mn-cs"/>
              </a:defRPr>
            </a:lvl1pPr>
          </a:lstStyle>
          <a:p>
            <a:pPr lvl="0"/>
            <a:r>
              <a:rPr lang="en-US" dirty="0"/>
              <a:t>(your name here)</a:t>
            </a:r>
          </a:p>
        </p:txBody>
      </p:sp>
      <p:sp>
        <p:nvSpPr>
          <p:cNvPr id="26" name="Text Placeholder 2">
            <a:extLst>
              <a:ext uri="{FF2B5EF4-FFF2-40B4-BE49-F238E27FC236}">
                <a16:creationId xmlns:a16="http://schemas.microsoft.com/office/drawing/2014/main" id="{142770D0-B9BD-4E00-869E-CB2CA9585A90}"/>
              </a:ext>
            </a:extLst>
          </p:cNvPr>
          <p:cNvSpPr>
            <a:spLocks noGrp="1"/>
          </p:cNvSpPr>
          <p:nvPr>
            <p:ph type="body" sz="quarter" idx="11" hasCustomPrompt="1"/>
          </p:nvPr>
        </p:nvSpPr>
        <p:spPr>
          <a:xfrm>
            <a:off x="4874818" y="4358693"/>
            <a:ext cx="4502150" cy="307975"/>
          </a:xfrm>
        </p:spPr>
        <p:txBody>
          <a:bodyPr anchor="ctr">
            <a:noAutofit/>
          </a:bodyPr>
          <a:lstStyle>
            <a:lvl1pPr marL="0" indent="0" algn="l" defTabSz="914400" rtl="0" eaLnBrk="1" latinLnBrk="0" hangingPunct="1">
              <a:buNone/>
              <a:defRPr lang="en-US" sz="1400" b="0" kern="1200" dirty="0">
                <a:solidFill>
                  <a:schemeClr val="accent1">
                    <a:lumMod val="50000"/>
                  </a:schemeClr>
                </a:solidFill>
                <a:latin typeface="+mn-lt"/>
                <a:ea typeface="+mn-ea"/>
                <a:cs typeface="+mn-cs"/>
              </a:defRPr>
            </a:lvl1pPr>
          </a:lstStyle>
          <a:p>
            <a:pPr lvl="0"/>
            <a:r>
              <a:rPr lang="en-US" dirty="0"/>
              <a:t>(your phone number here)</a:t>
            </a:r>
          </a:p>
        </p:txBody>
      </p:sp>
      <p:sp>
        <p:nvSpPr>
          <p:cNvPr id="27" name="Text Placeholder 2">
            <a:extLst>
              <a:ext uri="{FF2B5EF4-FFF2-40B4-BE49-F238E27FC236}">
                <a16:creationId xmlns:a16="http://schemas.microsoft.com/office/drawing/2014/main" id="{F87F6D41-C079-4D8B-8A59-752B756E55DA}"/>
              </a:ext>
            </a:extLst>
          </p:cNvPr>
          <p:cNvSpPr>
            <a:spLocks noGrp="1"/>
          </p:cNvSpPr>
          <p:nvPr>
            <p:ph type="body" sz="quarter" idx="12" hasCustomPrompt="1"/>
          </p:nvPr>
        </p:nvSpPr>
        <p:spPr>
          <a:xfrm>
            <a:off x="4874818" y="4835130"/>
            <a:ext cx="4502150" cy="307975"/>
          </a:xfrm>
        </p:spPr>
        <p:txBody>
          <a:bodyPr anchor="ctr">
            <a:noAutofit/>
          </a:bodyPr>
          <a:lstStyle>
            <a:lvl1pPr marL="0" indent="0" algn="l" defTabSz="914400" rtl="0" eaLnBrk="1" latinLnBrk="0" hangingPunct="1">
              <a:buNone/>
              <a:defRPr lang="en-US" sz="1400" b="0" kern="1200" dirty="0">
                <a:solidFill>
                  <a:schemeClr val="accent1">
                    <a:lumMod val="50000"/>
                  </a:schemeClr>
                </a:solidFill>
                <a:latin typeface="+mn-lt"/>
                <a:ea typeface="+mn-ea"/>
                <a:cs typeface="+mn-cs"/>
              </a:defRPr>
            </a:lvl1pPr>
          </a:lstStyle>
          <a:p>
            <a:pPr lvl="0"/>
            <a:r>
              <a:rPr lang="en-US" dirty="0"/>
              <a:t>(your email here)</a:t>
            </a:r>
          </a:p>
        </p:txBody>
      </p:sp>
    </p:spTree>
    <p:extLst>
      <p:ext uri="{BB962C8B-B14F-4D97-AF65-F5344CB8AC3E}">
        <p14:creationId xmlns:p14="http://schemas.microsoft.com/office/powerpoint/2010/main" val="149104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7" name="Forma libre 6" title="Forma de número de página"/>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ítulo 1"/>
          <p:cNvSpPr>
            <a:spLocks noGrp="1"/>
          </p:cNvSpPr>
          <p:nvPr>
            <p:ph type="title"/>
          </p:nvPr>
        </p:nvSpPr>
        <p:spPr>
          <a:xfrm>
            <a:off x="1947673" y="2571722"/>
            <a:ext cx="8296654" cy="3286153"/>
          </a:xfrm>
        </p:spPr>
        <p:txBody>
          <a:bodyPr rtlCol="0" anchor="t">
            <a:normAutofit/>
          </a:bodyPr>
          <a:lstStyle>
            <a:lvl1pPr>
              <a:lnSpc>
                <a:spcPct val="85000"/>
              </a:lnSpc>
              <a:defRPr sz="7700" cap="all" baseline="0">
                <a:solidFill>
                  <a:schemeClr val="tx1">
                    <a:lumMod val="85000"/>
                    <a:lumOff val="15000"/>
                  </a:schemeClr>
                </a:solidFill>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947673" y="1393748"/>
            <a:ext cx="8401429" cy="819150"/>
          </a:xfrm>
        </p:spPr>
        <p:txBody>
          <a:bodyPr rtlCol="0"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a:xfrm>
            <a:off x="8742955" y="6314439"/>
            <a:ext cx="1596622" cy="365125"/>
          </a:xfrm>
        </p:spPr>
        <p:txBody>
          <a:bodyPr rtlCol="0"/>
          <a:lstStyle>
            <a:lvl1pPr>
              <a:defRPr sz="1200">
                <a:solidFill>
                  <a:schemeClr val="tx1">
                    <a:lumMod val="85000"/>
                    <a:lumOff val="15000"/>
                  </a:schemeClr>
                </a:solidFill>
              </a:defRPr>
            </a:lvl1pPr>
          </a:lstStyle>
          <a:p>
            <a:pPr rtl="0"/>
            <a:fld id="{E4D6F1EE-B828-419C-9A9B-26CBB7E83566}" type="datetime1">
              <a:rPr lang="es-ES" noProof="0" smtClean="0"/>
              <a:t>25/11/2022</a:t>
            </a:fld>
            <a:endParaRPr lang="es-ES" noProof="0"/>
          </a:p>
        </p:txBody>
      </p:sp>
      <p:sp>
        <p:nvSpPr>
          <p:cNvPr id="5" name="Marcador de pie de página 4"/>
          <p:cNvSpPr>
            <a:spLocks noGrp="1"/>
          </p:cNvSpPr>
          <p:nvPr>
            <p:ph type="ftr" sz="quarter" idx="11"/>
          </p:nvPr>
        </p:nvSpPr>
        <p:spPr>
          <a:xfrm>
            <a:off x="1947673" y="6314440"/>
            <a:ext cx="6480226" cy="365125"/>
          </a:xfrm>
        </p:spPr>
        <p:txBody>
          <a:bodyPr rtlCol="0"/>
          <a:lstStyle>
            <a:lvl1pPr>
              <a:defRPr b="0">
                <a:solidFill>
                  <a:schemeClr val="tx1">
                    <a:lumMod val="85000"/>
                    <a:lumOff val="1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1784011" y="1620760"/>
            <a:ext cx="407988" cy="365125"/>
          </a:xfrm>
        </p:spPr>
        <p:txBody>
          <a:bodyPr rtlCol="0"/>
          <a:lstStyle>
            <a:lvl1pPr>
              <a:defRPr>
                <a:solidFill>
                  <a:schemeClr val="bg2"/>
                </a:solidFill>
              </a:defRPr>
            </a:lvl1pPr>
          </a:lstStyle>
          <a:p>
            <a:pPr rtl="0"/>
            <a:fld id="{2AC27A5A-7290-4DE1-BA94-4BE8A8E57DCF}" type="slidenum">
              <a:rPr lang="es-ES" noProof="0" smtClean="0"/>
              <a:pPr rtl="0"/>
              <a:t>‹Nº›</a:t>
            </a:fld>
            <a:endParaRPr lang="es-ES" noProof="0"/>
          </a:p>
        </p:txBody>
      </p:sp>
      <p:cxnSp>
        <p:nvCxnSpPr>
          <p:cNvPr id="10" name="Conector recto 9" title="Líneas de regla horizontal"/>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5181600" y="540628"/>
            <a:ext cx="6248400" cy="248894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5181600" y="3712467"/>
            <a:ext cx="6248400" cy="248222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578EC985-1D4F-4CD0-83B9-1FAE3B9ABB0D}" type="datetime1">
              <a:rPr lang="es-ES" noProof="0" smtClean="0"/>
              <a:t>25/11/2022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762000" y="557784"/>
            <a:ext cx="3831336" cy="4956048"/>
          </a:xfrm>
        </p:spPr>
        <p:txBody>
          <a:bodyPr rtlCol="0"/>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181600" y="558065"/>
            <a:ext cx="6245352" cy="914400"/>
          </a:xfrm>
        </p:spPr>
        <p:txBody>
          <a:bodyPr rtlCol="0"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5181600" y="1526671"/>
            <a:ext cx="6245352" cy="175564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5181600" y="3700826"/>
            <a:ext cx="6248400" cy="914400"/>
          </a:xfrm>
        </p:spPr>
        <p:txBody>
          <a:bodyPr rtlCol="0"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5181600" y="4669432"/>
            <a:ext cx="6245352" cy="175564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B32BDFF5-0AF4-4B8E-9AAE-FF0409890749}" type="datetime1">
              <a:rPr lang="es-ES" noProof="0" smtClean="0"/>
              <a:t>25/11/2022</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AB07016A-5C79-4174-B736-9C676DDE70A8}" type="datetime1">
              <a:rPr lang="es-ES" noProof="0" smtClean="0"/>
              <a:t>25/11/2022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D5BDD0DC-413C-48DF-838B-2DEA96DDD822}" type="datetime1">
              <a:rPr lang="es-ES" noProof="0" smtClean="0"/>
              <a:t>25/11/2022</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762000" y="555479"/>
            <a:ext cx="3838776" cy="1921022"/>
          </a:xfrm>
        </p:spPr>
        <p:txBody>
          <a:bodyPr rtlCol="0" anchor="t">
            <a:noAutofit/>
          </a:bodyPr>
          <a:lstStyle>
            <a:lvl1pPr>
              <a:lnSpc>
                <a:spcPct val="93000"/>
              </a:lnSpc>
              <a:defRPr sz="400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5181600" y="564147"/>
            <a:ext cx="6248400" cy="5622644"/>
          </a:xfrm>
        </p:spPr>
        <p:txBody>
          <a:bodyPr rtlCol="0"/>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762000" y="2621512"/>
            <a:ext cx="3838776" cy="3239537"/>
          </a:xfrm>
        </p:spPr>
        <p:txBody>
          <a:bodyPr rtlCol="0"/>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0422081C-98E7-41CE-A5B5-51BC36595865}" type="datetime1">
              <a:rPr lang="es-ES" noProof="0" smtClean="0"/>
              <a:t>25/11/2022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758952" y="557261"/>
            <a:ext cx="3840480" cy="1919239"/>
          </a:xfrm>
        </p:spPr>
        <p:txBody>
          <a:bodyPr rtlCol="0" anchor="t">
            <a:noAutofit/>
          </a:bodyPr>
          <a:lstStyle>
            <a:lvl1pPr>
              <a:lnSpc>
                <a:spcPct val="93000"/>
              </a:lnSpc>
              <a:defRPr sz="4000" baseline="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5257800" y="0"/>
            <a:ext cx="6172200" cy="6857999"/>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758952" y="2621512"/>
            <a:ext cx="3840480" cy="3236976"/>
          </a:xfrm>
        </p:spPr>
        <p:txBody>
          <a:bodyPr rtlCol="0"/>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CDA2CFC6-D7AA-41A7-9208-0A317C3DF850}" type="datetime1">
              <a:rPr lang="es-ES" noProof="0" smtClean="0"/>
              <a:t>25/11/2022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2AC27A5A-7290-4DE1-BA94-4BE8A8E57DCF}"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tif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orma libre 6" title="Forma de número de página"/>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Marcador de título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pPr rtl="0"/>
            <a:fld id="{886E5E2B-2FFB-410E-9959-7DC5E8030183}" type="datetime1">
              <a:rPr lang="es-ES" noProof="0" smtClean="0"/>
              <a:t>25/11/2022</a:t>
            </a:fld>
            <a:endParaRPr lang="es-ES" noProof="0" dirty="0"/>
          </a:p>
        </p:txBody>
      </p:sp>
      <p:sp>
        <p:nvSpPr>
          <p:cNvPr id="5" name="Marcador de pie de página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pPr rtl="0"/>
            <a:endParaRPr lang="es-ES" noProof="0"/>
          </a:p>
        </p:txBody>
      </p:sp>
      <p:sp>
        <p:nvSpPr>
          <p:cNvPr id="6" name="Marcador de número de diapositiva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pPr rtl="0"/>
            <a:fld id="{2AC27A5A-7290-4DE1-BA94-4BE8A8E57DCF}" type="slidenum">
              <a:rPr lang="es-ES" noProof="0" smtClean="0"/>
              <a:pPr rtl="0"/>
              <a:t>‹Nº›</a:t>
            </a:fld>
            <a:endParaRPr lang="es-ES" noProof="0"/>
          </a:p>
        </p:txBody>
      </p:sp>
      <p:cxnSp>
        <p:nvCxnSpPr>
          <p:cNvPr id="10" name="Conector recto 9" title="Líneas de regla horizontal"/>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71935"/>
            <a:ext cx="8872182" cy="51216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81000" y="1028700"/>
            <a:ext cx="11430000" cy="54102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image1.tif"/>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9885784" y="224818"/>
            <a:ext cx="1826216" cy="251702"/>
          </a:xfrm>
          <a:prstGeom prst="rect">
            <a:avLst/>
          </a:prstGeom>
          <a:ln w="12700">
            <a:round/>
          </a:ln>
        </p:spPr>
      </p:pic>
      <p:sp>
        <p:nvSpPr>
          <p:cNvPr id="10" name="Line 9"/>
          <p:cNvSpPr>
            <a:spLocks noChangeShapeType="1"/>
          </p:cNvSpPr>
          <p:nvPr userDrawn="1"/>
        </p:nvSpPr>
        <p:spPr bwMode="auto">
          <a:xfrm>
            <a:off x="0" y="27432"/>
            <a:ext cx="12192000" cy="0"/>
          </a:xfrm>
          <a:prstGeom prst="line">
            <a:avLst/>
          </a:prstGeom>
          <a:noFill/>
          <a:ln w="50800">
            <a:solidFill>
              <a:srgbClr val="E60012"/>
            </a:solidFill>
            <a:round/>
            <a:headEnd/>
            <a:tailEnd/>
          </a:ln>
          <a:effectLst/>
          <a:extLst>
            <a:ext uri="{909E8E84-426E-40DD-AFC4-6F175D3DCCD1}">
              <a14:hiddenFill xmlns:a14="http://schemas.microsoft.com/office/drawing/2010/main">
                <a:noFill/>
              </a14:hiddenFill>
            </a:ext>
          </a:extLst>
        </p:spPr>
        <p:txBody>
          <a:bodyPr/>
          <a:lstStyle/>
          <a:p>
            <a:pPr>
              <a:defRPr/>
            </a:pPr>
            <a:endParaRPr lang="ja-JP" altLang="en-US" sz="3500"/>
          </a:p>
        </p:txBody>
      </p:sp>
      <p:sp>
        <p:nvSpPr>
          <p:cNvPr id="13" name="Rectangle 44"/>
          <p:cNvSpPr>
            <a:spLocks noChangeArrowheads="1"/>
          </p:cNvSpPr>
          <p:nvPr userDrawn="1"/>
        </p:nvSpPr>
        <p:spPr bwMode="auto">
          <a:xfrm>
            <a:off x="10848991" y="6624000"/>
            <a:ext cx="864000"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lstStyle/>
          <a:p>
            <a:pPr algn="r" eaLnBrk="0" hangingPunct="0"/>
            <a:fld id="{DF8EF132-783D-4446-90F7-1297C24E201F}" type="slidenum">
              <a:rPr kumimoji="0" lang="en-US" altLang="en-US" sz="800" b="0">
                <a:solidFill>
                  <a:schemeClr val="accent1">
                    <a:lumMod val="50000"/>
                  </a:schemeClr>
                </a:solidFill>
                <a:latin typeface="Calibri" panose="020F0502020204030204" pitchFamily="34" charset="0"/>
              </a:rPr>
              <a:pPr algn="r" eaLnBrk="0" hangingPunct="0"/>
              <a:t>‹Nº›</a:t>
            </a:fld>
            <a:endParaRPr kumimoji="0" lang="en-US" altLang="en-US" sz="800" b="0" dirty="0">
              <a:solidFill>
                <a:schemeClr val="accent1">
                  <a:lumMod val="50000"/>
                </a:schemeClr>
              </a:solidFill>
              <a:latin typeface="Calibri" panose="020F0502020204030204" pitchFamily="34" charset="0"/>
            </a:endParaRPr>
          </a:p>
        </p:txBody>
      </p:sp>
      <p:sp>
        <p:nvSpPr>
          <p:cNvPr id="14" name="テキスト ボックス 1"/>
          <p:cNvSpPr txBox="1">
            <a:spLocks noChangeArrowheads="1"/>
          </p:cNvSpPr>
          <p:nvPr userDrawn="1"/>
        </p:nvSpPr>
        <p:spPr bwMode="auto">
          <a:xfrm>
            <a:off x="480001" y="6624000"/>
            <a:ext cx="7626913" cy="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lvl1pPr eaLnBrk="0" hangingPunct="0">
              <a:defRPr kumimoji="1" sz="1600" b="1">
                <a:solidFill>
                  <a:srgbClr val="FF0000"/>
                </a:solidFill>
                <a:latin typeface="ＭＳ Ｐゴシック" pitchFamily="50" charset="-128"/>
                <a:ea typeface="ＭＳ Ｐゴシック" pitchFamily="50" charset="-128"/>
              </a:defRPr>
            </a:lvl1pPr>
            <a:lvl2pPr marL="742950" indent="-285750" eaLnBrk="0" hangingPunct="0">
              <a:defRPr kumimoji="1" sz="1600" b="1">
                <a:solidFill>
                  <a:srgbClr val="FF0000"/>
                </a:solidFill>
                <a:latin typeface="ＭＳ Ｐゴシック" pitchFamily="50" charset="-128"/>
                <a:ea typeface="ＭＳ Ｐゴシック" pitchFamily="50" charset="-128"/>
              </a:defRPr>
            </a:lvl2pPr>
            <a:lvl3pPr marL="1143000" indent="-228600" eaLnBrk="0" hangingPunct="0">
              <a:defRPr kumimoji="1" sz="1600" b="1">
                <a:solidFill>
                  <a:srgbClr val="FF0000"/>
                </a:solidFill>
                <a:latin typeface="ＭＳ Ｐゴシック" pitchFamily="50" charset="-128"/>
                <a:ea typeface="ＭＳ Ｐゴシック" pitchFamily="50" charset="-128"/>
              </a:defRPr>
            </a:lvl3pPr>
            <a:lvl4pPr marL="1600200" indent="-228600" eaLnBrk="0" hangingPunct="0">
              <a:defRPr kumimoji="1" sz="1600" b="1">
                <a:solidFill>
                  <a:srgbClr val="FF0000"/>
                </a:solidFill>
                <a:latin typeface="ＭＳ Ｐゴシック" pitchFamily="50" charset="-128"/>
                <a:ea typeface="ＭＳ Ｐゴシック" pitchFamily="50" charset="-128"/>
              </a:defRPr>
            </a:lvl4pPr>
            <a:lvl5pPr marL="2057400" indent="-228600" eaLnBrk="0" hangingPunct="0">
              <a:defRPr kumimoji="1" sz="1600" b="1">
                <a:solidFill>
                  <a:srgbClr val="FF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1600" b="1">
                <a:solidFill>
                  <a:srgbClr val="FF0000"/>
                </a:solidFill>
                <a:latin typeface="ＭＳ Ｐゴシック" pitchFamily="50" charset="-128"/>
                <a:ea typeface="ＭＳ Ｐゴシック" pitchFamily="50" charset="-128"/>
              </a:defRPr>
            </a:lvl9pPr>
          </a:lstStyle>
          <a:p>
            <a:r>
              <a:rPr kumimoji="1" lang="en-US" sz="900" b="1" kern="1200" dirty="0">
                <a:solidFill>
                  <a:schemeClr val="accent1">
                    <a:lumMod val="90000"/>
                  </a:schemeClr>
                </a:solidFill>
                <a:effectLst/>
                <a:latin typeface="+mj-lt"/>
                <a:ea typeface="ＭＳ Ｐゴシック" pitchFamily="50" charset="-128"/>
                <a:cs typeface="+mn-cs"/>
              </a:rPr>
              <a:t>ALL RIGHTS RESERVED  /  CONFIDENTIAL  /  DO NOT DISTRIBUTE  / © 2021 Yazaki North America Inc.</a:t>
            </a:r>
          </a:p>
        </p:txBody>
      </p:sp>
    </p:spTree>
    <p:extLst>
      <p:ext uri="{BB962C8B-B14F-4D97-AF65-F5344CB8AC3E}">
        <p14:creationId xmlns:p14="http://schemas.microsoft.com/office/powerpoint/2010/main" val="40326776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2400" b="1" i="0" kern="1200" cap="all" baseline="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Calibri" panose="020F0502020204030204" pitchFamily="34" charset="0"/>
        <a:buChar char="&gt;"/>
        <a:defRPr sz="2000" kern="1200">
          <a:solidFill>
            <a:schemeClr val="accent1">
              <a:lumMod val="2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Calibri" panose="020F0502020204030204" pitchFamily="34" charset="0"/>
        <a:buChar char="&gt;"/>
        <a:defRPr sz="2000" kern="1200">
          <a:solidFill>
            <a:schemeClr val="accent1">
              <a:lumMod val="2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Calibri" panose="020F0502020204030204" pitchFamily="34" charset="0"/>
        <a:buChar char="&gt;"/>
        <a:defRPr sz="1800" kern="1200">
          <a:solidFill>
            <a:schemeClr val="accent1">
              <a:lumMod val="2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Calibri" panose="020F0502020204030204" pitchFamily="34" charset="0"/>
        <a:buChar char="&gt;"/>
        <a:defRPr sz="1600" kern="1200">
          <a:solidFill>
            <a:schemeClr val="accent1">
              <a:lumMod val="2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Calibri" panose="020F0502020204030204" pitchFamily="34" charset="0"/>
        <a:buChar char="&gt;"/>
        <a:defRPr sz="1600" kern="1200">
          <a:solidFill>
            <a:schemeClr val="accent1">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orient="horz" pos="4056">
          <p15:clr>
            <a:srgbClr val="F26B43"/>
          </p15:clr>
        </p15:guide>
        <p15:guide id="4" pos="7440">
          <p15:clr>
            <a:srgbClr val="F26B43"/>
          </p15:clr>
        </p15:guide>
        <p15:guide id="5" pos="3840">
          <p15:clr>
            <a:srgbClr val="F26B43"/>
          </p15:clr>
        </p15:guide>
        <p15:guide id="6" orient="horz" pos="2160">
          <p15:clr>
            <a:srgbClr val="F26B43"/>
          </p15:clr>
        </p15:guide>
        <p15:guide id="7" orient="horz" pos="6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emf"/><Relationship Id="rId7" Type="http://schemas.openxmlformats.org/officeDocument/2006/relationships/image" Target="../media/image22.jpeg"/><Relationship Id="rId2" Type="http://schemas.openxmlformats.org/officeDocument/2006/relationships/package" Target="../embeddings/Microsoft_Excel_Worksheet.xlsx"/><Relationship Id="rId1" Type="http://schemas.openxmlformats.org/officeDocument/2006/relationships/slideLayout" Target="../slideLayouts/slideLayout16.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package" Target="../embeddings/Microsoft_Excel_Worksheet1.xlsx"/><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19.emf"/><Relationship Id="rId4" Type="http://schemas.openxmlformats.org/officeDocument/2006/relationships/package" Target="../embeddings/Microsoft_Excel_Worksheet2.xlsx"/></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hyperlink" Target="../folio%20080%2009-28-2022.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comparacion%20de%20variacion%20de%20nominales.pptx"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Porcedimiento/twsteados/TWSTEADO%20GENERAL%20AA-QM-01-WH-F-001%20Rev%20B.xls"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Porcedimiento/twsteados/procedimiento%20sin%20tablas.docx" TargetMode="Externa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emf"/><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62219-1CC5-461F-B93A-AD74100DF9C8}"/>
              </a:ext>
            </a:extLst>
          </p:cNvPr>
          <p:cNvSpPr>
            <a:spLocks noGrp="1"/>
          </p:cNvSpPr>
          <p:nvPr>
            <p:ph type="ctrTitle"/>
          </p:nvPr>
        </p:nvSpPr>
        <p:spPr>
          <a:xfrm>
            <a:off x="5817473" y="2509025"/>
            <a:ext cx="5596419" cy="1839950"/>
          </a:xfrm>
        </p:spPr>
        <p:txBody>
          <a:bodyPr rtlCol="0">
            <a:normAutofit/>
          </a:bodyPr>
          <a:lstStyle/>
          <a:p>
            <a:pPr algn="ctr"/>
            <a:r>
              <a:rPr lang="es-ES" sz="3200" dirty="0"/>
              <a:t>MEJORA Y ESTANDARIZACIÓN DE UNA MÁQUINA TRENZADORA</a:t>
            </a:r>
          </a:p>
        </p:txBody>
      </p:sp>
      <p:sp>
        <p:nvSpPr>
          <p:cNvPr id="3" name="Subtítulo 2">
            <a:extLst>
              <a:ext uri="{FF2B5EF4-FFF2-40B4-BE49-F238E27FC236}">
                <a16:creationId xmlns:a16="http://schemas.microsoft.com/office/drawing/2014/main" id="{83ABC79F-F6F5-4F2D-8F47-A2F710579967}"/>
              </a:ext>
            </a:extLst>
          </p:cNvPr>
          <p:cNvSpPr>
            <a:spLocks noGrp="1"/>
          </p:cNvSpPr>
          <p:nvPr>
            <p:ph type="subTitle" idx="1"/>
          </p:nvPr>
        </p:nvSpPr>
        <p:spPr>
          <a:xfrm>
            <a:off x="5269584" y="5018050"/>
            <a:ext cx="6144308" cy="1839950"/>
          </a:xfrm>
        </p:spPr>
        <p:txBody>
          <a:bodyPr rtlCol="0">
            <a:normAutofit/>
          </a:bodyPr>
          <a:lstStyle/>
          <a:p>
            <a:pPr rtl="0">
              <a:spcAft>
                <a:spcPts val="600"/>
              </a:spcAft>
            </a:pPr>
            <a:r>
              <a:rPr lang="es-ES" sz="1200" dirty="0"/>
              <a:t>EQUIPO 9</a:t>
            </a:r>
          </a:p>
          <a:p>
            <a:pPr rtl="0">
              <a:spcAft>
                <a:spcPts val="600"/>
              </a:spcAft>
            </a:pPr>
            <a:r>
              <a:rPr lang="es-ES" sz="1200" dirty="0"/>
              <a:t>ORLANDO  MIGUEL RODRIGUEZ CARILLO</a:t>
            </a:r>
          </a:p>
          <a:p>
            <a:pPr rtl="0">
              <a:spcAft>
                <a:spcPts val="600"/>
              </a:spcAft>
            </a:pPr>
            <a:r>
              <a:rPr lang="es-ES" sz="1200" dirty="0"/>
              <a:t>GERARDO ALFREDO AVALOS ÁVILA</a:t>
            </a:r>
          </a:p>
          <a:p>
            <a:pPr rtl="0">
              <a:spcAft>
                <a:spcPts val="600"/>
              </a:spcAft>
            </a:pPr>
            <a:r>
              <a:rPr lang="es-ES" sz="1200" dirty="0"/>
              <a:t>JENIFFER LIZBETH CONDE CRUZ</a:t>
            </a:r>
          </a:p>
          <a:p>
            <a:pPr rtl="0">
              <a:spcAft>
                <a:spcPts val="600"/>
              </a:spcAft>
            </a:pPr>
            <a:r>
              <a:rPr lang="es-ES" sz="1200" dirty="0"/>
              <a:t>LUIS CARLOS MELÉNDEZ GONZÁLEZ</a:t>
            </a:r>
          </a:p>
          <a:p>
            <a:pPr rtl="0">
              <a:spcAft>
                <a:spcPts val="600"/>
              </a:spcAft>
            </a:pPr>
            <a:r>
              <a:rPr lang="es-ES" sz="1200" dirty="0"/>
              <a:t>LUIS ENRIQUE CAMACHO HERNÁNDEZ</a:t>
            </a:r>
          </a:p>
        </p:txBody>
      </p:sp>
      <p:pic>
        <p:nvPicPr>
          <p:cNvPr id="6" name="Imagen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3"/>
          <a:srcRect l="47304" r="7579" b="-1"/>
          <a:stretch/>
        </p:blipFill>
        <p:spPr>
          <a:xfrm>
            <a:off x="20" y="10"/>
            <a:ext cx="4635294" cy="6857990"/>
          </a:xfrm>
          <a:prstGeom prst="rect">
            <a:avLst/>
          </a:prstGeom>
        </p:spPr>
      </p:pic>
      <p:cxnSp>
        <p:nvCxnSpPr>
          <p:cNvPr id="46" name="Conector recto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orma libre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5" name="CuadroTexto 4">
            <a:extLst>
              <a:ext uri="{FF2B5EF4-FFF2-40B4-BE49-F238E27FC236}">
                <a16:creationId xmlns:a16="http://schemas.microsoft.com/office/drawing/2014/main" id="{5C0493D5-DD4F-B262-DCD6-AA1AE324F46B}"/>
              </a:ext>
            </a:extLst>
          </p:cNvPr>
          <p:cNvSpPr txBox="1"/>
          <p:nvPr/>
        </p:nvSpPr>
        <p:spPr>
          <a:xfrm>
            <a:off x="5319752" y="393400"/>
            <a:ext cx="6094140" cy="1446550"/>
          </a:xfrm>
          <a:prstGeom prst="rect">
            <a:avLst/>
          </a:prstGeom>
          <a:noFill/>
        </p:spPr>
        <p:txBody>
          <a:bodyPr wrap="square">
            <a:spAutoFit/>
          </a:bodyPr>
          <a:lstStyle/>
          <a:p>
            <a:pPr algn="ctr"/>
            <a:r>
              <a:rPr lang="es-MX" sz="1800" b="1" dirty="0">
                <a:effectLst/>
                <a:latin typeface="Times New Roman" panose="02020603050405020304" pitchFamily="18" charset="0"/>
                <a:ea typeface="Times New Roman" panose="02020603050405020304" pitchFamily="18" charset="0"/>
              </a:rPr>
              <a:t>UNIVERSIDAD AUTÓNOMA DE NUEVO LEÓN</a:t>
            </a:r>
            <a:endParaRPr lang="es-MX" sz="1600" dirty="0">
              <a:effectLst/>
              <a:latin typeface="Times New Roman" panose="02020603050405020304" pitchFamily="18" charset="0"/>
              <a:ea typeface="Times New Roman" panose="02020603050405020304" pitchFamily="18" charset="0"/>
            </a:endParaRPr>
          </a:p>
          <a:p>
            <a:pPr algn="ctr"/>
            <a:r>
              <a:rPr lang="es-MX" sz="1800" b="1" dirty="0">
                <a:effectLst/>
                <a:latin typeface="Times New Roman" panose="02020603050405020304" pitchFamily="18" charset="0"/>
                <a:ea typeface="Times New Roman" panose="02020603050405020304" pitchFamily="18" charset="0"/>
              </a:rPr>
              <a:t>FACULTAD DE INGENIERÍA MECÁNICA Y ELÉCTRICA</a:t>
            </a:r>
            <a:endParaRPr lang="es-MX" sz="1600" dirty="0">
              <a:effectLst/>
              <a:latin typeface="Times New Roman" panose="02020603050405020304" pitchFamily="18" charset="0"/>
              <a:ea typeface="Times New Roman" panose="02020603050405020304" pitchFamily="18" charset="0"/>
            </a:endParaRPr>
          </a:p>
          <a:p>
            <a:pPr algn="ctr"/>
            <a:r>
              <a:rPr lang="es-MX" sz="1800" b="1" dirty="0">
                <a:effectLst/>
                <a:latin typeface="Times New Roman" panose="02020603050405020304" pitchFamily="18" charset="0"/>
                <a:ea typeface="Times New Roman" panose="02020603050405020304" pitchFamily="18" charset="0"/>
              </a:rPr>
              <a:t> </a:t>
            </a:r>
            <a:endParaRPr lang="es-MX" sz="1600" dirty="0">
              <a:effectLst/>
              <a:latin typeface="Times New Roman" panose="02020603050405020304" pitchFamily="18" charset="0"/>
              <a:ea typeface="Times New Roman" panose="02020603050405020304" pitchFamily="18" charset="0"/>
            </a:endParaRPr>
          </a:p>
          <a:p>
            <a:pPr algn="ctr"/>
            <a:r>
              <a:rPr lang="es-MX" sz="1600" b="1" dirty="0">
                <a:effectLst/>
                <a:latin typeface="Times New Roman" panose="02020603050405020304" pitchFamily="18" charset="0"/>
                <a:ea typeface="Times New Roman" panose="02020603050405020304" pitchFamily="18" charset="0"/>
              </a:rPr>
              <a:t>PROYECTO IMA I</a:t>
            </a:r>
            <a:endParaRPr lang="es-MX" sz="1600" dirty="0">
              <a:effectLst/>
              <a:latin typeface="Times New Roman" panose="02020603050405020304" pitchFamily="18" charset="0"/>
              <a:ea typeface="Times New Roman" panose="02020603050405020304" pitchFamily="18" charset="0"/>
            </a:endParaRPr>
          </a:p>
        </p:txBody>
      </p:sp>
      <p:pic>
        <p:nvPicPr>
          <p:cNvPr id="7" name="image1.png" descr="Inicio - Facultad de Ingeniería Mecánica y Eléctrica">
            <a:extLst>
              <a:ext uri="{FF2B5EF4-FFF2-40B4-BE49-F238E27FC236}">
                <a16:creationId xmlns:a16="http://schemas.microsoft.com/office/drawing/2014/main" id="{987BA020-6F21-FB46-A594-E383255928C2}"/>
              </a:ext>
            </a:extLst>
          </p:cNvPr>
          <p:cNvPicPr/>
          <p:nvPr/>
        </p:nvPicPr>
        <p:blipFill>
          <a:blip r:embed="rId4"/>
          <a:srcRect/>
          <a:stretch>
            <a:fillRect/>
          </a:stretch>
        </p:blipFill>
        <p:spPr>
          <a:xfrm>
            <a:off x="0" y="-56170"/>
            <a:ext cx="2581275" cy="1172845"/>
          </a:xfrm>
          <a:prstGeom prst="rect">
            <a:avLst/>
          </a:prstGeom>
          <a:ln/>
        </p:spPr>
      </p:pic>
      <p:pic>
        <p:nvPicPr>
          <p:cNvPr id="8" name="image2.png" descr="UANL Logo, symbol, meaning, history, PNG">
            <a:extLst>
              <a:ext uri="{FF2B5EF4-FFF2-40B4-BE49-F238E27FC236}">
                <a16:creationId xmlns:a16="http://schemas.microsoft.com/office/drawing/2014/main" id="{A9132D2E-E3B0-4816-7620-5A3C4F67D33E}"/>
              </a:ext>
            </a:extLst>
          </p:cNvPr>
          <p:cNvPicPr/>
          <p:nvPr/>
        </p:nvPicPr>
        <p:blipFill>
          <a:blip r:embed="rId5"/>
          <a:srcRect/>
          <a:stretch>
            <a:fillRect/>
          </a:stretch>
        </p:blipFill>
        <p:spPr>
          <a:xfrm>
            <a:off x="2437440" y="-12959"/>
            <a:ext cx="2009140" cy="1129665"/>
          </a:xfrm>
          <a:prstGeom prst="rect">
            <a:avLst/>
          </a:prstGeom>
          <a:ln/>
        </p:spPr>
      </p:pic>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ADC0B-ED6A-DA74-E952-6F0A66B8DCD4}"/>
              </a:ext>
            </a:extLst>
          </p:cNvPr>
          <p:cNvSpPr>
            <a:spLocks noGrp="1"/>
          </p:cNvSpPr>
          <p:nvPr>
            <p:ph type="title"/>
          </p:nvPr>
        </p:nvSpPr>
        <p:spPr>
          <a:xfrm>
            <a:off x="762000" y="559678"/>
            <a:ext cx="6776224" cy="1324878"/>
          </a:xfrm>
        </p:spPr>
        <p:txBody>
          <a:bodyPr>
            <a:normAutofit/>
          </a:bodyPr>
          <a:lstStyle/>
          <a:p>
            <a:pPr algn="l"/>
            <a:r>
              <a:rPr lang="es-MX" sz="3600" dirty="0"/>
              <a:t>HIPOTESIS</a:t>
            </a:r>
          </a:p>
        </p:txBody>
      </p:sp>
      <p:sp>
        <p:nvSpPr>
          <p:cNvPr id="3" name="Marcador de contenido 2">
            <a:extLst>
              <a:ext uri="{FF2B5EF4-FFF2-40B4-BE49-F238E27FC236}">
                <a16:creationId xmlns:a16="http://schemas.microsoft.com/office/drawing/2014/main" id="{5A22D632-50D6-FEBF-BCB3-052D6009B40C}"/>
              </a:ext>
            </a:extLst>
          </p:cNvPr>
          <p:cNvSpPr>
            <a:spLocks noGrp="1"/>
          </p:cNvSpPr>
          <p:nvPr>
            <p:ph idx="1"/>
          </p:nvPr>
        </p:nvSpPr>
        <p:spPr>
          <a:xfrm>
            <a:off x="762000" y="1222117"/>
            <a:ext cx="6776224" cy="662439"/>
          </a:xfrm>
        </p:spPr>
        <p:txBody>
          <a:bodyPr>
            <a:normAutofit/>
          </a:bodyPr>
          <a:lstStyle/>
          <a:p>
            <a:pPr marL="0" indent="0">
              <a:buNone/>
            </a:pPr>
            <a:r>
              <a:rPr lang="es-MX" sz="1600" dirty="0"/>
              <a:t>Estandarización de un numero de vueltas en una máquina trenzadora de cables, para una producción mas eficiente.</a:t>
            </a:r>
          </a:p>
          <a:p>
            <a:pPr marL="0" indent="0">
              <a:buNone/>
            </a:pPr>
            <a:endParaRPr lang="es-MX" dirty="0"/>
          </a:p>
        </p:txBody>
      </p:sp>
      <p:sp>
        <p:nvSpPr>
          <p:cNvPr id="4" name="Título 1">
            <a:extLst>
              <a:ext uri="{FF2B5EF4-FFF2-40B4-BE49-F238E27FC236}">
                <a16:creationId xmlns:a16="http://schemas.microsoft.com/office/drawing/2014/main" id="{BFF72640-78C2-323D-1293-EFF34078B1E7}"/>
              </a:ext>
            </a:extLst>
          </p:cNvPr>
          <p:cNvSpPr txBox="1">
            <a:spLocks/>
          </p:cNvSpPr>
          <p:nvPr/>
        </p:nvSpPr>
        <p:spPr>
          <a:xfrm>
            <a:off x="762000" y="2696477"/>
            <a:ext cx="7322634" cy="1169551"/>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s-MX" sz="3600" dirty="0"/>
              <a:t>PROPUESTA</a:t>
            </a:r>
          </a:p>
        </p:txBody>
      </p:sp>
      <p:sp>
        <p:nvSpPr>
          <p:cNvPr id="6" name="CuadroTexto 5">
            <a:extLst>
              <a:ext uri="{FF2B5EF4-FFF2-40B4-BE49-F238E27FC236}">
                <a16:creationId xmlns:a16="http://schemas.microsoft.com/office/drawing/2014/main" id="{11FE3AC1-AB38-229D-DD33-1EFF43D5A92B}"/>
              </a:ext>
            </a:extLst>
          </p:cNvPr>
          <p:cNvSpPr txBox="1"/>
          <p:nvPr/>
        </p:nvSpPr>
        <p:spPr>
          <a:xfrm>
            <a:off x="762000" y="3491445"/>
            <a:ext cx="8683083" cy="1323439"/>
          </a:xfrm>
          <a:prstGeom prst="rect">
            <a:avLst/>
          </a:prstGeom>
          <a:noFill/>
        </p:spPr>
        <p:txBody>
          <a:bodyPr wrap="square">
            <a:spAutoFit/>
          </a:bodyPr>
          <a:lstStyle/>
          <a:p>
            <a:pPr algn="just"/>
            <a:r>
              <a:rPr lang="es-MX" sz="1600" dirty="0"/>
              <a:t>Se solucionará esta problemática implementando una estandarización del proceso, capacitando al operador para el manejo de la máquina trenzadora, realizando un trabajo de mejor precisión y calidad, evitando errores humanos comunes y considerar el factor humano facilitando su tarea y reduciendo el porcentaje de accidentes, en consecuencia, el proceso será más rápido, a producción ya no tendrá pérdidas de tiempo y costos de error,  estadísticamente crecerá en eficiencia.</a:t>
            </a:r>
          </a:p>
        </p:txBody>
      </p:sp>
    </p:spTree>
    <p:extLst>
      <p:ext uri="{BB962C8B-B14F-4D97-AF65-F5344CB8AC3E}">
        <p14:creationId xmlns:p14="http://schemas.microsoft.com/office/powerpoint/2010/main" val="2411037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24F87-835E-4118-F1E4-24C1BABA544F}"/>
              </a:ext>
            </a:extLst>
          </p:cNvPr>
          <p:cNvSpPr txBox="1">
            <a:spLocks/>
          </p:cNvSpPr>
          <p:nvPr/>
        </p:nvSpPr>
        <p:spPr>
          <a:xfrm>
            <a:off x="1006397" y="548527"/>
            <a:ext cx="6776224" cy="1324878"/>
          </a:xfrm>
          <a:prstGeom prst="rect">
            <a:avLst/>
          </a:prstGeom>
        </p:spPr>
        <p:txBody>
          <a:bodyPr>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s-MX" sz="3600" dirty="0"/>
              <a:t>OBJETIVO</a:t>
            </a:r>
          </a:p>
        </p:txBody>
      </p:sp>
      <p:sp>
        <p:nvSpPr>
          <p:cNvPr id="4" name="CuadroTexto 3">
            <a:extLst>
              <a:ext uri="{FF2B5EF4-FFF2-40B4-BE49-F238E27FC236}">
                <a16:creationId xmlns:a16="http://schemas.microsoft.com/office/drawing/2014/main" id="{7B7ED7A6-C44C-C7E8-089F-42AA39C73A1D}"/>
              </a:ext>
            </a:extLst>
          </p:cNvPr>
          <p:cNvSpPr txBox="1"/>
          <p:nvPr/>
        </p:nvSpPr>
        <p:spPr>
          <a:xfrm>
            <a:off x="1006397" y="1291311"/>
            <a:ext cx="8204510" cy="1384995"/>
          </a:xfrm>
          <a:prstGeom prst="rect">
            <a:avLst/>
          </a:prstGeom>
          <a:noFill/>
        </p:spPr>
        <p:txBody>
          <a:bodyPr wrap="square">
            <a:spAutoFit/>
          </a:bodyPr>
          <a:lstStyle/>
          <a:p>
            <a:pPr algn="just"/>
            <a:r>
              <a:rPr lang="es-MX" sz="1600" dirty="0"/>
              <a:t>Reducción de tiempos muertos manteniendo el cuidado y la seguridad del personal, consiguiendo reforzar el cuidado de los asociados. El tiempo necesario para la realización de este proyecto es aproximadamente de 3 meses revisando a fondo la maquinaria; implementación de software específico y a la ves capacitando a los operadores para conseguir las mejores implementadas</a:t>
            </a:r>
            <a:r>
              <a:rPr lang="es-MX" sz="2000" dirty="0"/>
              <a:t>.</a:t>
            </a:r>
          </a:p>
        </p:txBody>
      </p:sp>
    </p:spTree>
    <p:extLst>
      <p:ext uri="{BB962C8B-B14F-4D97-AF65-F5344CB8AC3E}">
        <p14:creationId xmlns:p14="http://schemas.microsoft.com/office/powerpoint/2010/main" val="2344457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28ACF37-480B-33FC-9DFF-8028BB028754}"/>
              </a:ext>
            </a:extLst>
          </p:cNvPr>
          <p:cNvSpPr txBox="1"/>
          <p:nvPr/>
        </p:nvSpPr>
        <p:spPr>
          <a:xfrm>
            <a:off x="850281" y="1316902"/>
            <a:ext cx="6094140" cy="1200329"/>
          </a:xfrm>
          <a:prstGeom prst="rect">
            <a:avLst/>
          </a:prstGeom>
          <a:noFill/>
        </p:spPr>
        <p:txBody>
          <a:bodyPr wrap="square">
            <a:spAutoFit/>
          </a:bodyPr>
          <a:lstStyle/>
          <a:p>
            <a:endParaRPr lang="es-MX" dirty="0"/>
          </a:p>
          <a:p>
            <a:endParaRPr lang="es-MX" dirty="0"/>
          </a:p>
          <a:p>
            <a:r>
              <a:rPr lang="es-MX" dirty="0"/>
              <a:t>La implementación del programa SolidWorks para diseñar la máquina.</a:t>
            </a:r>
          </a:p>
        </p:txBody>
      </p:sp>
      <p:sp>
        <p:nvSpPr>
          <p:cNvPr id="4" name="Título 1">
            <a:extLst>
              <a:ext uri="{FF2B5EF4-FFF2-40B4-BE49-F238E27FC236}">
                <a16:creationId xmlns:a16="http://schemas.microsoft.com/office/drawing/2014/main" id="{248F6AB6-0475-D5BB-0B01-5F5F9497CD91}"/>
              </a:ext>
            </a:extLst>
          </p:cNvPr>
          <p:cNvSpPr txBox="1">
            <a:spLocks/>
          </p:cNvSpPr>
          <p:nvPr/>
        </p:nvSpPr>
        <p:spPr>
          <a:xfrm>
            <a:off x="582651" y="671190"/>
            <a:ext cx="8134814" cy="1291424"/>
          </a:xfrm>
          <a:prstGeom prst="rect">
            <a:avLst/>
          </a:prstGeom>
        </p:spPr>
        <p:txBody>
          <a:bodyPr>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s-MX" sz="3600" dirty="0"/>
              <a:t>EQUIPOS E INFRAESTRUCTURA</a:t>
            </a:r>
          </a:p>
        </p:txBody>
      </p:sp>
    </p:spTree>
    <p:extLst>
      <p:ext uri="{BB962C8B-B14F-4D97-AF65-F5344CB8AC3E}">
        <p14:creationId xmlns:p14="http://schemas.microsoft.com/office/powerpoint/2010/main" val="3502182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C27D6B-B96C-5F32-EE7D-B44BBB005932}"/>
              </a:ext>
            </a:extLst>
          </p:cNvPr>
          <p:cNvSpPr txBox="1">
            <a:spLocks/>
          </p:cNvSpPr>
          <p:nvPr/>
        </p:nvSpPr>
        <p:spPr>
          <a:xfrm>
            <a:off x="2028593" y="2783288"/>
            <a:ext cx="8134814" cy="1291424"/>
          </a:xfrm>
          <a:prstGeom prst="rect">
            <a:avLst/>
          </a:prstGeom>
        </p:spPr>
        <p:txBody>
          <a:bodyPr>
            <a:normAutofit lnSpcReduction="10000"/>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ctr"/>
            <a:r>
              <a:rPr lang="es-MX" sz="4400" dirty="0"/>
              <a:t>INFORME DE EXPERIMENTACION</a:t>
            </a:r>
          </a:p>
        </p:txBody>
      </p:sp>
    </p:spTree>
    <p:extLst>
      <p:ext uri="{BB962C8B-B14F-4D97-AF65-F5344CB8AC3E}">
        <p14:creationId xmlns:p14="http://schemas.microsoft.com/office/powerpoint/2010/main" val="37845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215B288-A52B-457D-AB67-1BAF8A17B0A2}"/>
              </a:ext>
            </a:extLst>
          </p:cNvPr>
          <p:cNvSpPr txBox="1"/>
          <p:nvPr/>
        </p:nvSpPr>
        <p:spPr>
          <a:xfrm>
            <a:off x="150949" y="92910"/>
            <a:ext cx="43001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3200" b="1" i="0" u="none" strike="noStrike" kern="1200" cap="none" spc="0" normalizeH="0" baseline="0" noProof="0" dirty="0">
                <a:ln>
                  <a:noFill/>
                </a:ln>
                <a:solidFill>
                  <a:srgbClr val="7030A0"/>
                </a:solidFill>
                <a:effectLst/>
                <a:uLnTx/>
                <a:uFillTx/>
                <a:latin typeface="Calibri" panose="020F0502020204030204"/>
                <a:ea typeface="+mn-ea"/>
                <a:cs typeface="+mn-cs"/>
              </a:rPr>
              <a:t>Plan de actividades DOE</a:t>
            </a:r>
          </a:p>
        </p:txBody>
      </p:sp>
      <p:sp>
        <p:nvSpPr>
          <p:cNvPr id="8" name="Rectángulo 7">
            <a:extLst>
              <a:ext uri="{FF2B5EF4-FFF2-40B4-BE49-F238E27FC236}">
                <a16:creationId xmlns:a16="http://schemas.microsoft.com/office/drawing/2014/main" id="{0E9D4D1F-2214-47C5-9C5F-516DC8F360A8}"/>
              </a:ext>
            </a:extLst>
          </p:cNvPr>
          <p:cNvSpPr/>
          <p:nvPr/>
        </p:nvSpPr>
        <p:spPr>
          <a:xfrm>
            <a:off x="0" y="0"/>
            <a:ext cx="12192000" cy="6858000"/>
          </a:xfrm>
          <a:prstGeom prst="rect">
            <a:avLst/>
          </a:pr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ángulo 12">
            <a:extLst>
              <a:ext uri="{FF2B5EF4-FFF2-40B4-BE49-F238E27FC236}">
                <a16:creationId xmlns:a16="http://schemas.microsoft.com/office/drawing/2014/main" id="{C6B6D6B5-15CA-4524-B251-080EF72638D6}"/>
              </a:ext>
            </a:extLst>
          </p:cNvPr>
          <p:cNvSpPr/>
          <p:nvPr/>
        </p:nvSpPr>
        <p:spPr>
          <a:xfrm>
            <a:off x="150949" y="783253"/>
            <a:ext cx="11801565" cy="466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En planta laguna se tiene disponible maquinaria del área de </a:t>
            </a:r>
            <a:r>
              <a:rPr kumimoji="0" lang="es-MX" sz="1400" b="0" i="0" u="none" strike="noStrike" kern="120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tws</a:t>
            </a:r>
            <a:r>
              <a:rPr kumimoji="0" lang="es-MX"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de l233, y área de corte una maquina </a:t>
            </a:r>
            <a:r>
              <a:rPr kumimoji="0" lang="es-MX" sz="1400" b="0" i="0" u="none" strike="noStrike" kern="120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komax</a:t>
            </a:r>
            <a:r>
              <a:rPr kumimoji="0" lang="es-MX" sz="14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p>
        </p:txBody>
      </p:sp>
      <p:graphicFrame>
        <p:nvGraphicFramePr>
          <p:cNvPr id="14" name="Objeto 13">
            <a:extLst>
              <a:ext uri="{FF2B5EF4-FFF2-40B4-BE49-F238E27FC236}">
                <a16:creationId xmlns:a16="http://schemas.microsoft.com/office/drawing/2014/main" id="{319A56A2-AF5C-4469-A411-8DC9F0C020D4}"/>
              </a:ext>
            </a:extLst>
          </p:cNvPr>
          <p:cNvGraphicFramePr>
            <a:graphicFrameLocks noChangeAspect="1"/>
          </p:cNvGraphicFramePr>
          <p:nvPr/>
        </p:nvGraphicFramePr>
        <p:xfrm>
          <a:off x="8085329" y="1909671"/>
          <a:ext cx="1824038" cy="1077912"/>
        </p:xfrm>
        <a:graphic>
          <a:graphicData uri="http://schemas.openxmlformats.org/presentationml/2006/ole">
            <mc:AlternateContent xmlns:mc="http://schemas.openxmlformats.org/markup-compatibility/2006">
              <mc:Choice xmlns:v="urn:schemas-microsoft-com:vml" Requires="v">
                <p:oleObj name="Worksheet" r:id="rId2" imgW="1628710" imgH="961970" progId="Excel.Sheet.12">
                  <p:embed/>
                </p:oleObj>
              </mc:Choice>
              <mc:Fallback>
                <p:oleObj name="Worksheet" r:id="rId2" imgW="1628710" imgH="961970" progId="Excel.Sheet.12">
                  <p:embed/>
                  <p:pic>
                    <p:nvPicPr>
                      <p:cNvPr id="14" name="Objeto 13">
                        <a:extLst>
                          <a:ext uri="{FF2B5EF4-FFF2-40B4-BE49-F238E27FC236}">
                            <a16:creationId xmlns:a16="http://schemas.microsoft.com/office/drawing/2014/main" id="{319A56A2-AF5C-4469-A411-8DC9F0C020D4}"/>
                          </a:ext>
                        </a:extLst>
                      </p:cNvPr>
                      <p:cNvPicPr/>
                      <p:nvPr/>
                    </p:nvPicPr>
                    <p:blipFill>
                      <a:blip r:embed="rId3"/>
                      <a:stretch>
                        <a:fillRect/>
                      </a:stretch>
                    </p:blipFill>
                    <p:spPr>
                      <a:xfrm>
                        <a:off x="8085329" y="1909671"/>
                        <a:ext cx="1824038" cy="1077912"/>
                      </a:xfrm>
                      <a:prstGeom prst="rect">
                        <a:avLst/>
                      </a:prstGeom>
                    </p:spPr>
                  </p:pic>
                </p:oleObj>
              </mc:Fallback>
            </mc:AlternateContent>
          </a:graphicData>
        </a:graphic>
      </p:graphicFrame>
      <p:pic>
        <p:nvPicPr>
          <p:cNvPr id="2" name="Imagen 1">
            <a:extLst>
              <a:ext uri="{FF2B5EF4-FFF2-40B4-BE49-F238E27FC236}">
                <a16:creationId xmlns:a16="http://schemas.microsoft.com/office/drawing/2014/main" id="{A718A42F-3637-4887-AF4C-6AF9B71F5005}"/>
              </a:ext>
            </a:extLst>
          </p:cNvPr>
          <p:cNvPicPr>
            <a:picLocks noChangeAspect="1"/>
          </p:cNvPicPr>
          <p:nvPr/>
        </p:nvPicPr>
        <p:blipFill>
          <a:blip r:embed="rId4"/>
          <a:stretch>
            <a:fillRect/>
          </a:stretch>
        </p:blipFill>
        <p:spPr>
          <a:xfrm>
            <a:off x="150949" y="1603737"/>
            <a:ext cx="3423662" cy="2164897"/>
          </a:xfrm>
          <a:prstGeom prst="rect">
            <a:avLst/>
          </a:prstGeom>
        </p:spPr>
      </p:pic>
      <p:pic>
        <p:nvPicPr>
          <p:cNvPr id="3" name="Imagen 2">
            <a:extLst>
              <a:ext uri="{FF2B5EF4-FFF2-40B4-BE49-F238E27FC236}">
                <a16:creationId xmlns:a16="http://schemas.microsoft.com/office/drawing/2014/main" id="{291E0562-DF84-4288-B038-68C926260B9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4095935" y="1906191"/>
            <a:ext cx="3621338" cy="1707028"/>
          </a:xfrm>
          <a:prstGeom prst="rect">
            <a:avLst/>
          </a:prstGeom>
        </p:spPr>
      </p:pic>
      <p:pic>
        <p:nvPicPr>
          <p:cNvPr id="18" name="Imagen 17" descr="Diagrama, Dibujo de ingeniería&#10;&#10;Descripción generada automáticamente">
            <a:extLst>
              <a:ext uri="{FF2B5EF4-FFF2-40B4-BE49-F238E27FC236}">
                <a16:creationId xmlns:a16="http://schemas.microsoft.com/office/drawing/2014/main" id="{83A27556-B77B-462C-8E27-EF9D25365A9D}"/>
              </a:ext>
            </a:extLst>
          </p:cNvPr>
          <p:cNvPicPr>
            <a:picLocks noChangeAspect="1"/>
          </p:cNvPicPr>
          <p:nvPr/>
        </p:nvPicPr>
        <p:blipFill rotWithShape="1">
          <a:blip r:embed="rId7">
            <a:extLst>
              <a:ext uri="{28A0092B-C50C-407E-A947-70E740481C1C}">
                <a14:useLocalDpi xmlns:a14="http://schemas.microsoft.com/office/drawing/2010/main" val="0"/>
              </a:ext>
            </a:extLst>
          </a:blip>
          <a:srcRect l="15619" t="13842" r="12094" b="11421"/>
          <a:stretch/>
        </p:blipFill>
        <p:spPr>
          <a:xfrm>
            <a:off x="10029255" y="1906191"/>
            <a:ext cx="2011796" cy="1559988"/>
          </a:xfrm>
          <a:prstGeom prst="rect">
            <a:avLst/>
          </a:prstGeom>
        </p:spPr>
      </p:pic>
      <p:pic>
        <p:nvPicPr>
          <p:cNvPr id="20" name="Imagen 19" descr="Imagen que contiene coche, camioneta, hombre, frente&#10;&#10;Descripción generada automáticamente">
            <a:extLst>
              <a:ext uri="{FF2B5EF4-FFF2-40B4-BE49-F238E27FC236}">
                <a16:creationId xmlns:a16="http://schemas.microsoft.com/office/drawing/2014/main" id="{A16E2372-7664-4554-8A82-0C7F2DB14BE6}"/>
              </a:ext>
            </a:extLst>
          </p:cNvPr>
          <p:cNvPicPr>
            <a:picLocks noChangeAspect="1"/>
          </p:cNvPicPr>
          <p:nvPr/>
        </p:nvPicPr>
        <p:blipFill rotWithShape="1">
          <a:blip r:embed="rId8">
            <a:extLst>
              <a:ext uri="{28A0092B-C50C-407E-A947-70E740481C1C}">
                <a14:useLocalDpi xmlns:a14="http://schemas.microsoft.com/office/drawing/2010/main" val="0"/>
              </a:ext>
            </a:extLst>
          </a:blip>
          <a:srcRect t="10891" b="35619"/>
          <a:stretch/>
        </p:blipFill>
        <p:spPr>
          <a:xfrm>
            <a:off x="10029255" y="3529497"/>
            <a:ext cx="2011796" cy="1308975"/>
          </a:xfrm>
          <a:prstGeom prst="rect">
            <a:avLst/>
          </a:prstGeom>
        </p:spPr>
      </p:pic>
    </p:spTree>
    <p:extLst>
      <p:ext uri="{BB962C8B-B14F-4D97-AF65-F5344CB8AC3E}">
        <p14:creationId xmlns:p14="http://schemas.microsoft.com/office/powerpoint/2010/main" val="3265694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4F4A30-C20C-4F0E-8C84-3CF6EA6D328C}"/>
              </a:ext>
            </a:extLst>
          </p:cNvPr>
          <p:cNvSpPr>
            <a:spLocks noGrp="1"/>
          </p:cNvSpPr>
          <p:nvPr>
            <p:ph type="title"/>
          </p:nvPr>
        </p:nvSpPr>
        <p:spPr>
          <a:xfrm>
            <a:off x="224246" y="300446"/>
            <a:ext cx="4491445" cy="783816"/>
          </a:xfrm>
        </p:spPr>
        <p:txBody>
          <a:bodyPr>
            <a:normAutofit/>
          </a:bodyPr>
          <a:lstStyle/>
          <a:p>
            <a:r>
              <a:rPr lang="es-MX" dirty="0"/>
              <a:t>LONGITUDES twsteados</a:t>
            </a:r>
            <a:br>
              <a:rPr lang="es-MX" dirty="0"/>
            </a:br>
            <a:r>
              <a:rPr lang="es-MX" dirty="0"/>
              <a:t>semana del 3 a 7 de octubre.</a:t>
            </a:r>
          </a:p>
        </p:txBody>
      </p:sp>
      <p:graphicFrame>
        <p:nvGraphicFramePr>
          <p:cNvPr id="4" name="Objeto 3">
            <a:extLst>
              <a:ext uri="{FF2B5EF4-FFF2-40B4-BE49-F238E27FC236}">
                <a16:creationId xmlns:a16="http://schemas.microsoft.com/office/drawing/2014/main" id="{FF32EDFC-37A7-4FAC-BFA8-DAC3E8610311}"/>
              </a:ext>
            </a:extLst>
          </p:cNvPr>
          <p:cNvGraphicFramePr>
            <a:graphicFrameLocks noChangeAspect="1"/>
          </p:cNvGraphicFramePr>
          <p:nvPr/>
        </p:nvGraphicFramePr>
        <p:xfrm>
          <a:off x="381000" y="2344738"/>
          <a:ext cx="11080688" cy="1084262"/>
        </p:xfrm>
        <a:graphic>
          <a:graphicData uri="http://schemas.openxmlformats.org/presentationml/2006/ole">
            <mc:AlternateContent xmlns:mc="http://schemas.openxmlformats.org/markup-compatibility/2006">
              <mc:Choice xmlns:v="urn:schemas-microsoft-com:vml" Requires="v">
                <p:oleObj name="Worksheet" r:id="rId2" imgW="15563693" imgH="1523930" progId="Excel.Sheet.12">
                  <p:embed/>
                </p:oleObj>
              </mc:Choice>
              <mc:Fallback>
                <p:oleObj name="Worksheet" r:id="rId2" imgW="15563693" imgH="1523930" progId="Excel.Sheet.12">
                  <p:embed/>
                  <p:pic>
                    <p:nvPicPr>
                      <p:cNvPr id="4" name="Objeto 3">
                        <a:extLst>
                          <a:ext uri="{FF2B5EF4-FFF2-40B4-BE49-F238E27FC236}">
                            <a16:creationId xmlns:a16="http://schemas.microsoft.com/office/drawing/2014/main" id="{FF32EDFC-37A7-4FAC-BFA8-DAC3E8610311}"/>
                          </a:ext>
                        </a:extLst>
                      </p:cNvPr>
                      <p:cNvPicPr/>
                      <p:nvPr/>
                    </p:nvPicPr>
                    <p:blipFill>
                      <a:blip r:embed="rId3"/>
                      <a:stretch>
                        <a:fillRect/>
                      </a:stretch>
                    </p:blipFill>
                    <p:spPr>
                      <a:xfrm>
                        <a:off x="381000" y="2344738"/>
                        <a:ext cx="11080688" cy="1084262"/>
                      </a:xfrm>
                      <a:prstGeom prst="rect">
                        <a:avLst/>
                      </a:prstGeom>
                    </p:spPr>
                  </p:pic>
                </p:oleObj>
              </mc:Fallback>
            </mc:AlternateContent>
          </a:graphicData>
        </a:graphic>
      </p:graphicFrame>
      <p:graphicFrame>
        <p:nvGraphicFramePr>
          <p:cNvPr id="5" name="Objeto 4">
            <a:extLst>
              <a:ext uri="{FF2B5EF4-FFF2-40B4-BE49-F238E27FC236}">
                <a16:creationId xmlns:a16="http://schemas.microsoft.com/office/drawing/2014/main" id="{1E112C13-9C68-43D0-84C3-B7CFF5330842}"/>
              </a:ext>
            </a:extLst>
          </p:cNvPr>
          <p:cNvGraphicFramePr>
            <a:graphicFrameLocks noChangeAspect="1"/>
          </p:cNvGraphicFramePr>
          <p:nvPr/>
        </p:nvGraphicFramePr>
        <p:xfrm>
          <a:off x="381000" y="1266826"/>
          <a:ext cx="1824038" cy="1077912"/>
        </p:xfrm>
        <a:graphic>
          <a:graphicData uri="http://schemas.openxmlformats.org/presentationml/2006/ole">
            <mc:AlternateContent xmlns:mc="http://schemas.openxmlformats.org/markup-compatibility/2006">
              <mc:Choice xmlns:v="urn:schemas-microsoft-com:vml" Requires="v">
                <p:oleObj name="Worksheet" r:id="rId4" imgW="1628710" imgH="961970" progId="Excel.Sheet.12">
                  <p:embed/>
                </p:oleObj>
              </mc:Choice>
              <mc:Fallback>
                <p:oleObj name="Worksheet" r:id="rId4" imgW="1628710" imgH="961970" progId="Excel.Sheet.12">
                  <p:embed/>
                  <p:pic>
                    <p:nvPicPr>
                      <p:cNvPr id="5" name="Objeto 4">
                        <a:extLst>
                          <a:ext uri="{FF2B5EF4-FFF2-40B4-BE49-F238E27FC236}">
                            <a16:creationId xmlns:a16="http://schemas.microsoft.com/office/drawing/2014/main" id="{1E112C13-9C68-43D0-84C3-B7CFF5330842}"/>
                          </a:ext>
                        </a:extLst>
                      </p:cNvPr>
                      <p:cNvPicPr/>
                      <p:nvPr/>
                    </p:nvPicPr>
                    <p:blipFill>
                      <a:blip r:embed="rId5"/>
                      <a:stretch>
                        <a:fillRect/>
                      </a:stretch>
                    </p:blipFill>
                    <p:spPr>
                      <a:xfrm>
                        <a:off x="381000" y="1266826"/>
                        <a:ext cx="1824038" cy="1077912"/>
                      </a:xfrm>
                      <a:prstGeom prst="rect">
                        <a:avLst/>
                      </a:prstGeom>
                    </p:spPr>
                  </p:pic>
                </p:oleObj>
              </mc:Fallback>
            </mc:AlternateContent>
          </a:graphicData>
        </a:graphic>
      </p:graphicFrame>
      <p:sp>
        <p:nvSpPr>
          <p:cNvPr id="6" name="Título 1">
            <a:extLst>
              <a:ext uri="{FF2B5EF4-FFF2-40B4-BE49-F238E27FC236}">
                <a16:creationId xmlns:a16="http://schemas.microsoft.com/office/drawing/2014/main" id="{0A4A8C2D-46AC-4B18-8344-D605BFF4F1F8}"/>
              </a:ext>
            </a:extLst>
          </p:cNvPr>
          <p:cNvSpPr txBox="1">
            <a:spLocks/>
          </p:cNvSpPr>
          <p:nvPr/>
        </p:nvSpPr>
        <p:spPr>
          <a:xfrm>
            <a:off x="235131" y="3853542"/>
            <a:ext cx="4127864" cy="124097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2400" b="1" i="0" kern="1200" cap="all" baseline="0">
                <a:solidFill>
                  <a:schemeClr val="accent1">
                    <a:lumMod val="50000"/>
                  </a:schemeClr>
                </a:solidFill>
                <a:latin typeface="+mj-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s-MX" sz="1600" b="0" i="0" u="none" strike="noStrike" kern="1200" cap="all" spc="0" normalizeH="0" baseline="0" noProof="0" dirty="0">
                <a:ln>
                  <a:noFill/>
                </a:ln>
                <a:solidFill>
                  <a:prstClr val="black"/>
                </a:solidFill>
                <a:effectLst/>
                <a:uLnTx/>
                <a:uFillTx/>
                <a:latin typeface="Calibri" panose="020F0502020204030204"/>
                <a:ea typeface="+mj-ea"/>
                <a:cs typeface="+mj-cs"/>
              </a:rPr>
              <a:t>Se busca QUE PITCH ESTE EN LA NOMINAL GENERAL DEL 80% DE LOS DIAGRAMAS</a:t>
            </a: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s-MX" sz="1600" b="0" i="0" u="none" strike="noStrike" kern="1200" cap="all" spc="0" normalizeH="0" baseline="0" noProof="0" dirty="0">
                <a:ln>
                  <a:noFill/>
                </a:ln>
                <a:solidFill>
                  <a:prstClr val="black"/>
                </a:solidFill>
                <a:effectLst/>
                <a:uLnTx/>
                <a:uFillTx/>
                <a:latin typeface="Calibri" panose="020F0502020204030204"/>
                <a:ea typeface="+mj-ea"/>
                <a:cs typeface="+mj-cs"/>
              </a:rPr>
              <a:t>SE REALIZAN ALREDEDOR DE 30 TWSITEADOS PARA CONFIRMAR QUE NO HAYA VARIACION.</a:t>
            </a:r>
          </a:p>
        </p:txBody>
      </p:sp>
      <p:pic>
        <p:nvPicPr>
          <p:cNvPr id="7" name="Imagen 6">
            <a:extLst>
              <a:ext uri="{FF2B5EF4-FFF2-40B4-BE49-F238E27FC236}">
                <a16:creationId xmlns:a16="http://schemas.microsoft.com/office/drawing/2014/main" id="{2AF397DD-E243-48B8-BD56-CED7B67DB12E}"/>
              </a:ext>
            </a:extLst>
          </p:cNvPr>
          <p:cNvPicPr>
            <a:picLocks noChangeAspect="1"/>
          </p:cNvPicPr>
          <p:nvPr/>
        </p:nvPicPr>
        <p:blipFill rotWithShape="1">
          <a:blip r:embed="rId6"/>
          <a:srcRect t="23657"/>
          <a:stretch/>
        </p:blipFill>
        <p:spPr>
          <a:xfrm>
            <a:off x="4715691" y="3853542"/>
            <a:ext cx="6413864" cy="2756423"/>
          </a:xfrm>
          <a:prstGeom prst="rect">
            <a:avLst/>
          </a:prstGeom>
        </p:spPr>
      </p:pic>
      <p:sp>
        <p:nvSpPr>
          <p:cNvPr id="8" name="Bocadillo: rectángulo 7">
            <a:extLst>
              <a:ext uri="{FF2B5EF4-FFF2-40B4-BE49-F238E27FC236}">
                <a16:creationId xmlns:a16="http://schemas.microsoft.com/office/drawing/2014/main" id="{8A7A14FC-6B0B-4880-A228-3F2F950ED753}"/>
              </a:ext>
            </a:extLst>
          </p:cNvPr>
          <p:cNvSpPr/>
          <p:nvPr/>
        </p:nvSpPr>
        <p:spPr>
          <a:xfrm>
            <a:off x="4715691" y="3918950"/>
            <a:ext cx="1933303" cy="587962"/>
          </a:xfrm>
          <a:prstGeom prst="wedgeRectCallout">
            <a:avLst>
              <a:gd name="adj1" fmla="val -70454"/>
              <a:gd name="adj2" fmla="val -12008"/>
            </a:avLst>
          </a:pr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00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148D5B78-8C31-4BE5-BF42-30748B189EA2}"/>
              </a:ext>
            </a:extLst>
          </p:cNvPr>
          <p:cNvPicPr>
            <a:picLocks noChangeAspect="1"/>
          </p:cNvPicPr>
          <p:nvPr/>
        </p:nvPicPr>
        <p:blipFill>
          <a:blip r:embed="rId2"/>
          <a:stretch>
            <a:fillRect/>
          </a:stretch>
        </p:blipFill>
        <p:spPr>
          <a:xfrm>
            <a:off x="176196" y="2012768"/>
            <a:ext cx="6353528" cy="1946854"/>
          </a:xfrm>
          <a:prstGeom prst="rect">
            <a:avLst/>
          </a:prstGeom>
        </p:spPr>
      </p:pic>
      <p:sp>
        <p:nvSpPr>
          <p:cNvPr id="20" name="Rectángulo 19">
            <a:extLst>
              <a:ext uri="{FF2B5EF4-FFF2-40B4-BE49-F238E27FC236}">
                <a16:creationId xmlns:a16="http://schemas.microsoft.com/office/drawing/2014/main" id="{1A61104B-A22C-4D7C-B544-E76806B3509A}"/>
              </a:ext>
            </a:extLst>
          </p:cNvPr>
          <p:cNvSpPr/>
          <p:nvPr/>
        </p:nvSpPr>
        <p:spPr>
          <a:xfrm>
            <a:off x="6701173" y="2012768"/>
            <a:ext cx="2478649" cy="1946854"/>
          </a:xfrm>
          <a:prstGeom prst="rect">
            <a:avLst/>
          </a:prstGeom>
          <a:solidFill>
            <a:srgbClr val="00B05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white"/>
                </a:solidFill>
                <a:effectLst/>
                <a:uLnTx/>
                <a:uFillTx/>
                <a:latin typeface="Calibri" panose="020F0502020204030204"/>
                <a:ea typeface="+mn-ea"/>
                <a:cs typeface="+mn-cs"/>
              </a:rPr>
              <a:t>Material se enviará en 2 cajas, juntando material el cual ya esta identificado, por lo que no será posible la contaminación del material.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white"/>
                </a:solidFill>
                <a:effectLst/>
                <a:uLnTx/>
                <a:uFillTx/>
                <a:latin typeface="Calibri" panose="020F0502020204030204"/>
                <a:ea typeface="+mn-ea"/>
                <a:cs typeface="+mn-cs"/>
              </a:rPr>
              <a:t>Así como los 3 carretes.  </a:t>
            </a:r>
          </a:p>
        </p:txBody>
      </p:sp>
      <p:sp>
        <p:nvSpPr>
          <p:cNvPr id="22" name="CuadroTexto 21">
            <a:extLst>
              <a:ext uri="{FF2B5EF4-FFF2-40B4-BE49-F238E27FC236}">
                <a16:creationId xmlns:a16="http://schemas.microsoft.com/office/drawing/2014/main" id="{201574A7-0E28-4528-BDA2-39015BC0B2AF}"/>
              </a:ext>
            </a:extLst>
          </p:cNvPr>
          <p:cNvSpPr txBox="1"/>
          <p:nvPr/>
        </p:nvSpPr>
        <p:spPr>
          <a:xfrm>
            <a:off x="259548" y="183636"/>
            <a:ext cx="11761002" cy="166821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s-MX"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CABLE PARA DOE.</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El cable se encuentra en planta 1 mty se enviará a planta laguna.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Ya se encuentra identificado.</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 tienen las capturas de la baja del material.</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Cable salió de planta 1mty con el folio 080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authoritacion</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request to send samples to suppler”</a:t>
            </a:r>
            <a:endPar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3" name="Imagen 1">
            <a:extLst>
              <a:ext uri="{FF2B5EF4-FFF2-40B4-BE49-F238E27FC236}">
                <a16:creationId xmlns:a16="http://schemas.microsoft.com/office/drawing/2014/main" id="{27A2553D-B15A-4DE4-9475-C56C9B3B9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556" r="69687" b="55779"/>
          <a:stretch>
            <a:fillRect/>
          </a:stretch>
        </p:blipFill>
        <p:spPr bwMode="auto">
          <a:xfrm>
            <a:off x="259548" y="4188222"/>
            <a:ext cx="3391792" cy="24411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Imagen 2">
            <a:extLst>
              <a:ext uri="{FF2B5EF4-FFF2-40B4-BE49-F238E27FC236}">
                <a16:creationId xmlns:a16="http://schemas.microsoft.com/office/drawing/2014/main" id="{89BC4D95-057B-4ACF-AE1E-F9752CE24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74" t="8667" r="69000" b="55333"/>
          <a:stretch>
            <a:fillRect/>
          </a:stretch>
        </p:blipFill>
        <p:spPr bwMode="auto">
          <a:xfrm>
            <a:off x="3757596" y="4188222"/>
            <a:ext cx="3391792" cy="24639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Imagen 3">
            <a:extLst>
              <a:ext uri="{FF2B5EF4-FFF2-40B4-BE49-F238E27FC236}">
                <a16:creationId xmlns:a16="http://schemas.microsoft.com/office/drawing/2014/main" id="{21B8B287-9433-4829-9EFD-A80F69C9D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38" t="8556" r="67937" b="55222"/>
          <a:stretch>
            <a:fillRect/>
          </a:stretch>
        </p:blipFill>
        <p:spPr bwMode="auto">
          <a:xfrm>
            <a:off x="7255644" y="4195161"/>
            <a:ext cx="3391792" cy="24792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6" name="Rectángulo 25">
            <a:extLst>
              <a:ext uri="{FF2B5EF4-FFF2-40B4-BE49-F238E27FC236}">
                <a16:creationId xmlns:a16="http://schemas.microsoft.com/office/drawing/2014/main" id="{9EFB1E5E-A2C1-4C0F-8EBF-57D2E6E9113D}"/>
              </a:ext>
            </a:extLst>
          </p:cNvPr>
          <p:cNvSpPr/>
          <p:nvPr/>
        </p:nvSpPr>
        <p:spPr>
          <a:xfrm>
            <a:off x="0" y="0"/>
            <a:ext cx="12192000" cy="68580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n 8">
            <a:hlinkClick r:id="rId6" action="ppaction://hlinkfile"/>
            <a:extLst>
              <a:ext uri="{FF2B5EF4-FFF2-40B4-BE49-F238E27FC236}">
                <a16:creationId xmlns:a16="http://schemas.microsoft.com/office/drawing/2014/main" id="{D11618C7-863B-4185-A86B-A5827F6C2E60}"/>
              </a:ext>
            </a:extLst>
          </p:cNvPr>
          <p:cNvPicPr>
            <a:picLocks noChangeAspect="1"/>
          </p:cNvPicPr>
          <p:nvPr/>
        </p:nvPicPr>
        <p:blipFill>
          <a:blip r:embed="rId7"/>
          <a:stretch>
            <a:fillRect/>
          </a:stretch>
        </p:blipFill>
        <p:spPr>
          <a:xfrm>
            <a:off x="9817767" y="2012767"/>
            <a:ext cx="1919317" cy="1850749"/>
          </a:xfrm>
          <a:prstGeom prst="rect">
            <a:avLst/>
          </a:prstGeom>
          <a:ln>
            <a:solidFill>
              <a:schemeClr val="tx1"/>
            </a:solidFill>
          </a:ln>
        </p:spPr>
      </p:pic>
      <p:sp>
        <p:nvSpPr>
          <p:cNvPr id="2" name="CuadroTexto 1">
            <a:hlinkClick r:id="rId6" action="ppaction://hlinkfile"/>
            <a:extLst>
              <a:ext uri="{FF2B5EF4-FFF2-40B4-BE49-F238E27FC236}">
                <a16:creationId xmlns:a16="http://schemas.microsoft.com/office/drawing/2014/main" id="{2DC45B23-6129-47C0-99CE-23C417DBBB5F}"/>
              </a:ext>
            </a:extLst>
          </p:cNvPr>
          <p:cNvSpPr txBox="1"/>
          <p:nvPr/>
        </p:nvSpPr>
        <p:spPr>
          <a:xfrm rot="18627306">
            <a:off x="9726253" y="2678141"/>
            <a:ext cx="19193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Clic para abrir doc.</a:t>
            </a:r>
          </a:p>
        </p:txBody>
      </p:sp>
    </p:spTree>
    <p:extLst>
      <p:ext uri="{BB962C8B-B14F-4D97-AF65-F5344CB8AC3E}">
        <p14:creationId xmlns:p14="http://schemas.microsoft.com/office/powerpoint/2010/main" val="170653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C075D267-A3A9-46E0-A9EE-5EAAF998BE3A}"/>
              </a:ext>
            </a:extLst>
          </p:cNvPr>
          <p:cNvSpPr/>
          <p:nvPr/>
        </p:nvSpPr>
        <p:spPr>
          <a:xfrm>
            <a:off x="0" y="0"/>
            <a:ext cx="12192000" cy="68580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Imagen 1">
            <a:extLst>
              <a:ext uri="{FF2B5EF4-FFF2-40B4-BE49-F238E27FC236}">
                <a16:creationId xmlns:a16="http://schemas.microsoft.com/office/drawing/2014/main" id="{EAF54B79-41DD-4D11-B1A1-E5DFF950DB49}"/>
              </a:ext>
            </a:extLst>
          </p:cNvPr>
          <p:cNvPicPr>
            <a:picLocks noChangeAspect="1"/>
          </p:cNvPicPr>
          <p:nvPr/>
        </p:nvPicPr>
        <p:blipFill>
          <a:blip r:embed="rId2"/>
          <a:stretch>
            <a:fillRect/>
          </a:stretch>
        </p:blipFill>
        <p:spPr>
          <a:xfrm>
            <a:off x="8710862" y="4876702"/>
            <a:ext cx="2918197" cy="1784889"/>
          </a:xfrm>
          <a:prstGeom prst="rect">
            <a:avLst/>
          </a:prstGeom>
        </p:spPr>
      </p:pic>
      <p:pic>
        <p:nvPicPr>
          <p:cNvPr id="3" name="Imagen 2">
            <a:extLst>
              <a:ext uri="{FF2B5EF4-FFF2-40B4-BE49-F238E27FC236}">
                <a16:creationId xmlns:a16="http://schemas.microsoft.com/office/drawing/2014/main" id="{6F20B511-5DD5-45D5-BE2F-CA632343729D}"/>
              </a:ext>
            </a:extLst>
          </p:cNvPr>
          <p:cNvPicPr>
            <a:picLocks noChangeAspect="1"/>
          </p:cNvPicPr>
          <p:nvPr/>
        </p:nvPicPr>
        <p:blipFill>
          <a:blip r:embed="rId3"/>
          <a:stretch>
            <a:fillRect/>
          </a:stretch>
        </p:blipFill>
        <p:spPr>
          <a:xfrm>
            <a:off x="8710863" y="603630"/>
            <a:ext cx="2918197" cy="1784889"/>
          </a:xfrm>
          <a:prstGeom prst="rect">
            <a:avLst/>
          </a:prstGeom>
        </p:spPr>
      </p:pic>
      <p:pic>
        <p:nvPicPr>
          <p:cNvPr id="8" name="Imagen 7">
            <a:extLst>
              <a:ext uri="{FF2B5EF4-FFF2-40B4-BE49-F238E27FC236}">
                <a16:creationId xmlns:a16="http://schemas.microsoft.com/office/drawing/2014/main" id="{72D8D5C1-7E9F-4DF1-A6EC-06D7C5F1E62F}"/>
              </a:ext>
            </a:extLst>
          </p:cNvPr>
          <p:cNvPicPr>
            <a:picLocks noChangeAspect="1"/>
          </p:cNvPicPr>
          <p:nvPr/>
        </p:nvPicPr>
        <p:blipFill>
          <a:blip r:embed="rId4"/>
          <a:stretch>
            <a:fillRect/>
          </a:stretch>
        </p:blipFill>
        <p:spPr>
          <a:xfrm>
            <a:off x="8710862" y="2753709"/>
            <a:ext cx="2918197" cy="1754459"/>
          </a:xfrm>
          <a:prstGeom prst="rect">
            <a:avLst/>
          </a:prstGeom>
        </p:spPr>
      </p:pic>
      <p:sp>
        <p:nvSpPr>
          <p:cNvPr id="9" name="Rectángulo 8">
            <a:extLst>
              <a:ext uri="{FF2B5EF4-FFF2-40B4-BE49-F238E27FC236}">
                <a16:creationId xmlns:a16="http://schemas.microsoft.com/office/drawing/2014/main" id="{20C2A877-7BB0-4DEB-A7A7-9128BAE27B8D}"/>
              </a:ext>
            </a:extLst>
          </p:cNvPr>
          <p:cNvSpPr/>
          <p:nvPr/>
        </p:nvSpPr>
        <p:spPr>
          <a:xfrm>
            <a:off x="286064" y="1100867"/>
            <a:ext cx="4658619" cy="5060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 requiere tener el 100% de los circuitos twsteados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Las longitudes que faltan son mayores a 5mil.</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Maquina no esta disponible por atraso con críticos.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Long 5,500, tarda en sacar un ciclo alrededor de 2 minutos, y para concluir las áreas que faltan 25ciclos donde la </a:t>
            </a:r>
            <a:r>
              <a:rPr kumimoji="0" lang="es-MX"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long</a:t>
            </a: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máxima es de 8,500.</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ciclo 2.5 min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25 ciclos 62 min.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21 ciclos 62 min.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21 horas / </a:t>
            </a:r>
            <a:r>
              <a:rPr kumimoji="0" lang="es-MX" sz="1400" b="0"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rPr>
              <a:t>3 días.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Según los cálculos en 3 días podría terminar de </a:t>
            </a:r>
            <a:r>
              <a:rPr kumimoji="0" lang="es-MX"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twstear</a:t>
            </a: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por lo que se solicita que de martes a jueves se habilite una maquina para longitudes largas, exclusiva para concluir el DOE, así como la operaria que participo en la </a:t>
            </a:r>
            <a:r>
              <a:rPr kumimoji="0" lang="es-MX"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act</a:t>
            </a: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Desde un inicio</a:t>
            </a:r>
          </a:p>
        </p:txBody>
      </p:sp>
      <p:pic>
        <p:nvPicPr>
          <p:cNvPr id="10" name="Imagen 9">
            <a:extLst>
              <a:ext uri="{FF2B5EF4-FFF2-40B4-BE49-F238E27FC236}">
                <a16:creationId xmlns:a16="http://schemas.microsoft.com/office/drawing/2014/main" id="{527B3177-874B-4E8A-8FD9-D3BF7DBB7405}"/>
              </a:ext>
            </a:extLst>
          </p:cNvPr>
          <p:cNvPicPr>
            <a:picLocks noChangeAspect="1"/>
          </p:cNvPicPr>
          <p:nvPr/>
        </p:nvPicPr>
        <p:blipFill rotWithShape="1">
          <a:blip r:embed="rId5"/>
          <a:srcRect l="14080" r="10430" b="1227"/>
          <a:stretch/>
        </p:blipFill>
        <p:spPr>
          <a:xfrm>
            <a:off x="5507625" y="696265"/>
            <a:ext cx="2640296" cy="2587276"/>
          </a:xfrm>
          <a:prstGeom prst="rect">
            <a:avLst/>
          </a:prstGeom>
        </p:spPr>
      </p:pic>
      <p:pic>
        <p:nvPicPr>
          <p:cNvPr id="11" name="Imagen 10">
            <a:extLst>
              <a:ext uri="{FF2B5EF4-FFF2-40B4-BE49-F238E27FC236}">
                <a16:creationId xmlns:a16="http://schemas.microsoft.com/office/drawing/2014/main" id="{1B07B540-223F-480A-B329-1FA931C9403E}"/>
              </a:ext>
            </a:extLst>
          </p:cNvPr>
          <p:cNvPicPr>
            <a:picLocks noChangeAspect="1"/>
          </p:cNvPicPr>
          <p:nvPr/>
        </p:nvPicPr>
        <p:blipFill>
          <a:blip r:embed="rId6"/>
          <a:stretch>
            <a:fillRect/>
          </a:stretch>
        </p:blipFill>
        <p:spPr>
          <a:xfrm>
            <a:off x="4901673" y="3574460"/>
            <a:ext cx="3566135" cy="3118405"/>
          </a:xfrm>
          <a:prstGeom prst="rect">
            <a:avLst/>
          </a:prstGeom>
        </p:spPr>
      </p:pic>
      <p:sp>
        <p:nvSpPr>
          <p:cNvPr id="13" name="Título 1">
            <a:extLst>
              <a:ext uri="{FF2B5EF4-FFF2-40B4-BE49-F238E27FC236}">
                <a16:creationId xmlns:a16="http://schemas.microsoft.com/office/drawing/2014/main" id="{81A711B5-0BCF-4898-83B9-BEB5CDB583C6}"/>
              </a:ext>
            </a:extLst>
          </p:cNvPr>
          <p:cNvSpPr>
            <a:spLocks noGrp="1"/>
          </p:cNvSpPr>
          <p:nvPr>
            <p:ph type="title"/>
          </p:nvPr>
        </p:nvSpPr>
        <p:spPr>
          <a:xfrm>
            <a:off x="224246" y="300445"/>
            <a:ext cx="3485605" cy="940525"/>
          </a:xfrm>
        </p:spPr>
        <p:txBody>
          <a:bodyPr>
            <a:normAutofit fontScale="90000"/>
          </a:bodyPr>
          <a:lstStyle/>
          <a:p>
            <a:pPr>
              <a:lnSpc>
                <a:spcPct val="150000"/>
              </a:lnSpc>
            </a:pPr>
            <a:r>
              <a:rPr lang="es-MX" dirty="0"/>
              <a:t>LONGITUDES twsteados</a:t>
            </a:r>
            <a:br>
              <a:rPr lang="es-MX" dirty="0"/>
            </a:br>
            <a:r>
              <a:rPr lang="es-MX" dirty="0"/>
              <a:t>mes: octubre.</a:t>
            </a:r>
          </a:p>
        </p:txBody>
      </p:sp>
    </p:spTree>
    <p:extLst>
      <p:ext uri="{BB962C8B-B14F-4D97-AF65-F5344CB8AC3E}">
        <p14:creationId xmlns:p14="http://schemas.microsoft.com/office/powerpoint/2010/main" val="4043383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37D885E6-5A73-4E73-B45A-A48AE751F030}"/>
              </a:ext>
            </a:extLst>
          </p:cNvPr>
          <p:cNvSpPr>
            <a:spLocks noGrp="1"/>
          </p:cNvSpPr>
          <p:nvPr>
            <p:ph type="title"/>
          </p:nvPr>
        </p:nvSpPr>
        <p:spPr>
          <a:xfrm>
            <a:off x="224246" y="300445"/>
            <a:ext cx="8214360" cy="548641"/>
          </a:xfrm>
        </p:spPr>
        <p:txBody>
          <a:bodyPr>
            <a:normAutofit fontScale="90000"/>
          </a:bodyPr>
          <a:lstStyle/>
          <a:p>
            <a:pPr>
              <a:lnSpc>
                <a:spcPct val="150000"/>
              </a:lnSpc>
            </a:pPr>
            <a:r>
              <a:rPr lang="es-MX" dirty="0"/>
              <a:t>LONGITUDES twsteados mes: octubre.</a:t>
            </a:r>
          </a:p>
        </p:txBody>
      </p:sp>
      <p:pic>
        <p:nvPicPr>
          <p:cNvPr id="10" name="Imagen 9">
            <a:hlinkClick r:id="rId2" action="ppaction://hlinkpres?slideindex=1&amp;slidetitle="/>
            <a:extLst>
              <a:ext uri="{FF2B5EF4-FFF2-40B4-BE49-F238E27FC236}">
                <a16:creationId xmlns:a16="http://schemas.microsoft.com/office/drawing/2014/main" id="{B7DFB947-11C2-4674-9A6E-439578D650B7}"/>
              </a:ext>
            </a:extLst>
          </p:cNvPr>
          <p:cNvPicPr>
            <a:picLocks noChangeAspect="1"/>
          </p:cNvPicPr>
          <p:nvPr/>
        </p:nvPicPr>
        <p:blipFill>
          <a:blip r:embed="rId3"/>
          <a:stretch>
            <a:fillRect/>
          </a:stretch>
        </p:blipFill>
        <p:spPr>
          <a:xfrm>
            <a:off x="224246" y="849086"/>
            <a:ext cx="11156647" cy="5639289"/>
          </a:xfrm>
          <a:prstGeom prst="rect">
            <a:avLst/>
          </a:prstGeom>
        </p:spPr>
      </p:pic>
    </p:spTree>
    <p:extLst>
      <p:ext uri="{BB962C8B-B14F-4D97-AF65-F5344CB8AC3E}">
        <p14:creationId xmlns:p14="http://schemas.microsoft.com/office/powerpoint/2010/main" val="2652120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08915-CA4E-4ED5-A59F-F791A2CD66F8}"/>
              </a:ext>
            </a:extLst>
          </p:cNvPr>
          <p:cNvSpPr>
            <a:spLocks noGrp="1"/>
          </p:cNvSpPr>
          <p:nvPr>
            <p:ph type="title"/>
          </p:nvPr>
        </p:nvSpPr>
        <p:spPr/>
        <p:txBody>
          <a:bodyPr/>
          <a:lstStyle/>
          <a:p>
            <a:r>
              <a:rPr lang="es-MX" dirty="0"/>
              <a:t>Instrucción de trabajo twsteados</a:t>
            </a:r>
          </a:p>
        </p:txBody>
      </p:sp>
      <p:pic>
        <p:nvPicPr>
          <p:cNvPr id="5" name="Imagen 4">
            <a:hlinkClick r:id="rId2" action="ppaction://hlinkfile"/>
            <a:extLst>
              <a:ext uri="{FF2B5EF4-FFF2-40B4-BE49-F238E27FC236}">
                <a16:creationId xmlns:a16="http://schemas.microsoft.com/office/drawing/2014/main" id="{E217F096-7D78-42A7-9E5E-FA7E0199BDCC}"/>
              </a:ext>
            </a:extLst>
          </p:cNvPr>
          <p:cNvPicPr>
            <a:picLocks noChangeAspect="1"/>
          </p:cNvPicPr>
          <p:nvPr/>
        </p:nvPicPr>
        <p:blipFill>
          <a:blip r:embed="rId3"/>
          <a:stretch>
            <a:fillRect/>
          </a:stretch>
        </p:blipFill>
        <p:spPr>
          <a:xfrm>
            <a:off x="569497" y="1365324"/>
            <a:ext cx="11053006" cy="4695841"/>
          </a:xfrm>
          <a:prstGeom prst="rect">
            <a:avLst/>
          </a:prstGeom>
        </p:spPr>
      </p:pic>
    </p:spTree>
    <p:extLst>
      <p:ext uri="{BB962C8B-B14F-4D97-AF65-F5344CB8AC3E}">
        <p14:creationId xmlns:p14="http://schemas.microsoft.com/office/powerpoint/2010/main" val="1513674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AC886-346F-715B-3DBF-F3EF1CD82F26}"/>
              </a:ext>
            </a:extLst>
          </p:cNvPr>
          <p:cNvSpPr>
            <a:spLocks noGrp="1"/>
          </p:cNvSpPr>
          <p:nvPr>
            <p:ph type="title"/>
          </p:nvPr>
        </p:nvSpPr>
        <p:spPr>
          <a:xfrm>
            <a:off x="364434" y="637737"/>
            <a:ext cx="4802459" cy="834224"/>
          </a:xfrm>
        </p:spPr>
        <p:txBody>
          <a:bodyPr>
            <a:normAutofit/>
          </a:bodyPr>
          <a:lstStyle/>
          <a:p>
            <a:pPr algn="ctr"/>
            <a:r>
              <a:rPr lang="es-MX" dirty="0"/>
              <a:t>INDICE</a:t>
            </a:r>
          </a:p>
        </p:txBody>
      </p:sp>
      <p:sp>
        <p:nvSpPr>
          <p:cNvPr id="3" name="Marcador de contenido 2">
            <a:extLst>
              <a:ext uri="{FF2B5EF4-FFF2-40B4-BE49-F238E27FC236}">
                <a16:creationId xmlns:a16="http://schemas.microsoft.com/office/drawing/2014/main" id="{FFFD01C8-47F4-82D8-F5B0-F0010AC75C34}"/>
              </a:ext>
            </a:extLst>
          </p:cNvPr>
          <p:cNvSpPr>
            <a:spLocks noGrp="1"/>
          </p:cNvSpPr>
          <p:nvPr>
            <p:ph idx="1"/>
          </p:nvPr>
        </p:nvSpPr>
        <p:spPr>
          <a:xfrm>
            <a:off x="1382750" y="1471961"/>
            <a:ext cx="8653347" cy="4516244"/>
          </a:xfrm>
        </p:spPr>
        <p:txBody>
          <a:bodyPr>
            <a:normAutofit/>
          </a:bodyPr>
          <a:lstStyle/>
          <a:p>
            <a:pPr marL="0" indent="0">
              <a:buNone/>
            </a:pPr>
            <a:r>
              <a:rPr lang="es-MX" dirty="0"/>
              <a:t>CONCEPTOS…………………………………………………………………….....3</a:t>
            </a:r>
          </a:p>
          <a:p>
            <a:pPr marL="0" indent="0">
              <a:buNone/>
            </a:pPr>
            <a:r>
              <a:rPr lang="es-MX" dirty="0"/>
              <a:t>RESUMEN……………………………………………………………………………4</a:t>
            </a:r>
          </a:p>
          <a:p>
            <a:pPr marL="0" indent="0">
              <a:buNone/>
            </a:pPr>
            <a:r>
              <a:rPr lang="es-MX" dirty="0"/>
              <a:t>INTRODUCCIÓN ………………………………………….....…………………….5</a:t>
            </a:r>
          </a:p>
          <a:p>
            <a:pPr marL="0" indent="0">
              <a:buNone/>
            </a:pPr>
            <a:r>
              <a:rPr lang="es-MX" dirty="0"/>
              <a:t>ANTECEDENTES Y ESTADO DEL ARTE……………………………….....6-9</a:t>
            </a:r>
          </a:p>
          <a:p>
            <a:pPr marL="0" indent="0">
              <a:buNone/>
            </a:pPr>
            <a:r>
              <a:rPr lang="es-MX" dirty="0"/>
              <a:t>HIPÓTESIS…………………………………………………………………………..10</a:t>
            </a:r>
          </a:p>
          <a:p>
            <a:pPr marL="0" indent="0">
              <a:buNone/>
            </a:pPr>
            <a:r>
              <a:rPr lang="es-MX" dirty="0"/>
              <a:t>PROPUESTA………………………………………………………………………..10</a:t>
            </a:r>
          </a:p>
          <a:p>
            <a:pPr marL="0" indent="0">
              <a:buNone/>
            </a:pPr>
            <a:r>
              <a:rPr lang="es-MX" dirty="0"/>
              <a:t>OBJETIVO…………………………………………………………………………11</a:t>
            </a:r>
          </a:p>
          <a:p>
            <a:pPr marL="0" indent="0">
              <a:buNone/>
            </a:pPr>
            <a:r>
              <a:rPr lang="es-MX" dirty="0"/>
              <a:t>EQUIPO E INFRAESTRUCTURA……………………………………………….12</a:t>
            </a:r>
          </a:p>
          <a:p>
            <a:pPr marL="0" indent="0">
              <a:buNone/>
            </a:pPr>
            <a:r>
              <a:rPr lang="es-MX" dirty="0"/>
              <a:t>INFORME DE EXPERIMENTACION…………………………………………………………………..13-21</a:t>
            </a:r>
          </a:p>
          <a:p>
            <a:pPr marL="0" indent="0">
              <a:buNone/>
            </a:pPr>
            <a:endParaRPr lang="es-MX" dirty="0"/>
          </a:p>
        </p:txBody>
      </p:sp>
    </p:spTree>
    <p:extLst>
      <p:ext uri="{BB962C8B-B14F-4D97-AF65-F5344CB8AC3E}">
        <p14:creationId xmlns:p14="http://schemas.microsoft.com/office/powerpoint/2010/main" val="4115629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08915-CA4E-4ED5-A59F-F791A2CD66F8}"/>
              </a:ext>
            </a:extLst>
          </p:cNvPr>
          <p:cNvSpPr>
            <a:spLocks noGrp="1"/>
          </p:cNvSpPr>
          <p:nvPr>
            <p:ph type="title"/>
          </p:nvPr>
        </p:nvSpPr>
        <p:spPr/>
        <p:txBody>
          <a:bodyPr/>
          <a:lstStyle/>
          <a:p>
            <a:r>
              <a:rPr lang="es-MX" dirty="0"/>
              <a:t>Procedimiento para twsteados</a:t>
            </a:r>
          </a:p>
        </p:txBody>
      </p:sp>
      <p:pic>
        <p:nvPicPr>
          <p:cNvPr id="6" name="Imagen 5">
            <a:hlinkClick r:id="rId2" action="ppaction://hlinkfile"/>
            <a:extLst>
              <a:ext uri="{FF2B5EF4-FFF2-40B4-BE49-F238E27FC236}">
                <a16:creationId xmlns:a16="http://schemas.microsoft.com/office/drawing/2014/main" id="{22EEC2E8-58D5-4A5B-A37F-F626FA85BA9E}"/>
              </a:ext>
            </a:extLst>
          </p:cNvPr>
          <p:cNvPicPr>
            <a:picLocks noChangeAspect="1"/>
          </p:cNvPicPr>
          <p:nvPr/>
        </p:nvPicPr>
        <p:blipFill>
          <a:blip r:embed="rId3"/>
          <a:stretch>
            <a:fillRect/>
          </a:stretch>
        </p:blipFill>
        <p:spPr>
          <a:xfrm>
            <a:off x="182367" y="684096"/>
            <a:ext cx="11827265" cy="5925826"/>
          </a:xfrm>
          <a:prstGeom prst="rect">
            <a:avLst/>
          </a:prstGeom>
        </p:spPr>
      </p:pic>
    </p:spTree>
    <p:extLst>
      <p:ext uri="{BB962C8B-B14F-4D97-AF65-F5344CB8AC3E}">
        <p14:creationId xmlns:p14="http://schemas.microsoft.com/office/powerpoint/2010/main" val="172718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8793328-B61E-40BD-B807-EDDC94132725}"/>
              </a:ext>
            </a:extLst>
          </p:cNvPr>
          <p:cNvPicPr>
            <a:picLocks noChangeAspect="1"/>
          </p:cNvPicPr>
          <p:nvPr/>
        </p:nvPicPr>
        <p:blipFill>
          <a:blip r:embed="rId2"/>
          <a:stretch>
            <a:fillRect/>
          </a:stretch>
        </p:blipFill>
        <p:spPr>
          <a:xfrm>
            <a:off x="541946" y="4592612"/>
            <a:ext cx="3600450" cy="1304925"/>
          </a:xfrm>
          <a:prstGeom prst="rect">
            <a:avLst/>
          </a:prstGeom>
        </p:spPr>
      </p:pic>
      <p:sp>
        <p:nvSpPr>
          <p:cNvPr id="7" name="CuadroTexto 6">
            <a:extLst>
              <a:ext uri="{FF2B5EF4-FFF2-40B4-BE49-F238E27FC236}">
                <a16:creationId xmlns:a16="http://schemas.microsoft.com/office/drawing/2014/main" id="{EBDE0DB8-7AAD-4FD2-8E96-7FEC32A691E0}"/>
              </a:ext>
            </a:extLst>
          </p:cNvPr>
          <p:cNvSpPr txBox="1"/>
          <p:nvPr/>
        </p:nvSpPr>
        <p:spPr>
          <a:xfrm>
            <a:off x="206752" y="1084262"/>
            <a:ext cx="11761002" cy="337637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CABLE PARA DOE.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El cable se encuentra un 100% ya cortado, por lo que se cuenta con los carretes vacíos.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El 60% se encuentra twsteados, el cual ya se utilizo para las validaciones requeridas.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 tiene el peso con el que se ingreso a la planta de igual modo al tener que darle disposición se volverá a pesar para la documentación necesaria y hacerlo Scrap.</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Este cable es OBSOLETO, por lo que al darlo de baja no se refleja cargado a ninguna planta.</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El día de ayer se comprobó en sistema que no se tiene requerimiento.</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 solicitará a planta laguna envié el material con destino final a planta 1 Mty</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s-MX"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 igual modo se negociará para que si ya que el material es obsoleto y ver la manera de como se tendría que hacer la solicitud para tirar el material directo de la planta actual.</a:t>
            </a:r>
          </a:p>
        </p:txBody>
      </p:sp>
      <p:pic>
        <p:nvPicPr>
          <p:cNvPr id="11" name="Imagen 10" descr="Imagen que contiene objeto, mujer, rosa, parado&#10;&#10;Descripción generada automáticamente">
            <a:extLst>
              <a:ext uri="{FF2B5EF4-FFF2-40B4-BE49-F238E27FC236}">
                <a16:creationId xmlns:a16="http://schemas.microsoft.com/office/drawing/2014/main" id="{E00FDB40-81BB-4EF2-A29D-028EE82E7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1611" y="4236955"/>
            <a:ext cx="1503762" cy="2005016"/>
          </a:xfrm>
          <a:prstGeom prst="rect">
            <a:avLst/>
          </a:prstGeom>
        </p:spPr>
      </p:pic>
      <p:pic>
        <p:nvPicPr>
          <p:cNvPr id="13" name="Imagen 12" descr="Imagen que contiene rosa, tabla, ventana, pequeño&#10;&#10;Descripción generada automáticamente">
            <a:extLst>
              <a:ext uri="{FF2B5EF4-FFF2-40B4-BE49-F238E27FC236}">
                <a16:creationId xmlns:a16="http://schemas.microsoft.com/office/drawing/2014/main" id="{26D0034D-603E-496C-99D9-BF6F6957E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1805" y="4192253"/>
            <a:ext cx="1503762" cy="2005016"/>
          </a:xfrm>
          <a:prstGeom prst="rect">
            <a:avLst/>
          </a:prstGeom>
        </p:spPr>
      </p:pic>
      <p:sp>
        <p:nvSpPr>
          <p:cNvPr id="14" name="Rectángulo 13">
            <a:extLst>
              <a:ext uri="{FF2B5EF4-FFF2-40B4-BE49-F238E27FC236}">
                <a16:creationId xmlns:a16="http://schemas.microsoft.com/office/drawing/2014/main" id="{869E8CF2-2E02-48C9-95CB-D591B33E8BA1}"/>
              </a:ext>
            </a:extLst>
          </p:cNvPr>
          <p:cNvSpPr/>
          <p:nvPr/>
        </p:nvSpPr>
        <p:spPr>
          <a:xfrm>
            <a:off x="0" y="0"/>
            <a:ext cx="12192000" cy="68580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ítulo 1">
            <a:extLst>
              <a:ext uri="{FF2B5EF4-FFF2-40B4-BE49-F238E27FC236}">
                <a16:creationId xmlns:a16="http://schemas.microsoft.com/office/drawing/2014/main" id="{A58521A6-3E4C-46DB-A775-75FB0F0EC6DE}"/>
              </a:ext>
            </a:extLst>
          </p:cNvPr>
          <p:cNvSpPr txBox="1">
            <a:spLocks/>
          </p:cNvSpPr>
          <p:nvPr/>
        </p:nvSpPr>
        <p:spPr>
          <a:xfrm>
            <a:off x="224246" y="300446"/>
            <a:ext cx="9651274" cy="522514"/>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3200" b="1" i="0" kern="1200" cap="all" baseline="0">
                <a:solidFill>
                  <a:srgbClr val="7094AA"/>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MX" sz="3200" b="1" i="0" u="none" strike="noStrike" kern="1200" cap="all" spc="0" normalizeH="0" baseline="0" noProof="0" dirty="0">
                <a:ln>
                  <a:noFill/>
                </a:ln>
                <a:solidFill>
                  <a:srgbClr val="7094AA"/>
                </a:solidFill>
                <a:effectLst/>
                <a:uLnTx/>
                <a:uFillTx/>
                <a:latin typeface="Calibri" panose="020F0502020204030204"/>
                <a:ea typeface="+mj-ea"/>
                <a:cs typeface="+mj-cs"/>
              </a:rPr>
              <a:t>Para Scrap de </a:t>
            </a:r>
            <a:r>
              <a:rPr kumimoji="0" lang="es-MX" sz="3200" b="1" i="0" u="none" strike="noStrike" kern="1200" cap="all" spc="0" normalizeH="0" baseline="0" noProof="0" dirty="0" err="1">
                <a:ln>
                  <a:noFill/>
                </a:ln>
                <a:solidFill>
                  <a:srgbClr val="7094AA"/>
                </a:solidFill>
                <a:effectLst/>
                <a:uLnTx/>
                <a:uFillTx/>
                <a:latin typeface="Calibri" panose="020F0502020204030204"/>
                <a:ea typeface="+mj-ea"/>
                <a:cs typeface="+mj-cs"/>
              </a:rPr>
              <a:t>doe</a:t>
            </a:r>
            <a:endParaRPr kumimoji="0" lang="es-MX" sz="3200" b="1" i="0" u="none" strike="noStrike" kern="1200" cap="all" spc="0" normalizeH="0" baseline="0" noProof="0" dirty="0">
              <a:ln>
                <a:noFill/>
              </a:ln>
              <a:solidFill>
                <a:srgbClr val="7094AA"/>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757654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2CF4E5-13A4-4993-99BB-43326672C39C}"/>
              </a:ext>
            </a:extLst>
          </p:cNvPr>
          <p:cNvSpPr>
            <a:spLocks noGrp="1"/>
          </p:cNvSpPr>
          <p:nvPr>
            <p:ph type="ctrTitle"/>
          </p:nvPr>
        </p:nvSpPr>
        <p:spPr/>
        <p:txBody>
          <a:bodyPr/>
          <a:lstStyle/>
          <a:p>
            <a:r>
              <a:rPr lang="en-US" dirty="0"/>
              <a:t>Thank you for your attention</a:t>
            </a:r>
          </a:p>
        </p:txBody>
      </p:sp>
    </p:spTree>
    <p:extLst>
      <p:ext uri="{BB962C8B-B14F-4D97-AF65-F5344CB8AC3E}">
        <p14:creationId xmlns:p14="http://schemas.microsoft.com/office/powerpoint/2010/main" val="4070093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540CE-9C98-D75C-929E-F635C392B7B4}"/>
              </a:ext>
            </a:extLst>
          </p:cNvPr>
          <p:cNvSpPr>
            <a:spLocks noGrp="1"/>
          </p:cNvSpPr>
          <p:nvPr>
            <p:ph type="title"/>
          </p:nvPr>
        </p:nvSpPr>
        <p:spPr>
          <a:xfrm>
            <a:off x="788505" y="284922"/>
            <a:ext cx="10091530" cy="1004079"/>
          </a:xfrm>
        </p:spPr>
        <p:txBody>
          <a:bodyPr>
            <a:normAutofit/>
          </a:bodyPr>
          <a:lstStyle/>
          <a:p>
            <a:pPr algn="l"/>
            <a:r>
              <a:rPr lang="es-MX" dirty="0"/>
              <a:t>CONCEPTOS</a:t>
            </a:r>
          </a:p>
        </p:txBody>
      </p:sp>
      <p:sp>
        <p:nvSpPr>
          <p:cNvPr id="3" name="Marcador de contenido 2">
            <a:extLst>
              <a:ext uri="{FF2B5EF4-FFF2-40B4-BE49-F238E27FC236}">
                <a16:creationId xmlns:a16="http://schemas.microsoft.com/office/drawing/2014/main" id="{713C55E4-B58D-8F23-4B2D-8609025E9096}"/>
              </a:ext>
            </a:extLst>
          </p:cNvPr>
          <p:cNvSpPr>
            <a:spLocks noGrp="1"/>
          </p:cNvSpPr>
          <p:nvPr>
            <p:ph idx="1"/>
          </p:nvPr>
        </p:nvSpPr>
        <p:spPr>
          <a:xfrm>
            <a:off x="0" y="1049874"/>
            <a:ext cx="9395793" cy="5632173"/>
          </a:xfrm>
        </p:spPr>
        <p:txBody>
          <a:bodyPr>
            <a:normAutofit fontScale="85000" lnSpcReduction="10000"/>
          </a:bodyPr>
          <a:lstStyle/>
          <a:p>
            <a:r>
              <a:rPr lang="es-MX" b="1" dirty="0"/>
              <a:t>Los materiales conductores</a:t>
            </a:r>
            <a:r>
              <a:rPr lang="es-MX" dirty="0"/>
              <a:t>: son aquellos que, en mayor o menor medida, son capaces de conducir electricidad. Este tipo de materiales permiten el desplazamiento libre y fluido de electrones de un punto a otro si se conectan a un punto de tensión.</a:t>
            </a:r>
          </a:p>
          <a:p>
            <a:r>
              <a:rPr lang="es-MX" b="1" dirty="0"/>
              <a:t>Conductores metálicos</a:t>
            </a:r>
            <a:r>
              <a:rPr lang="es-MX" dirty="0"/>
              <a:t>: los electrones libres portan la carga, por lo que la conducción es electrónica. Tanto los metales como las aleaciones (la fusión entre uno o más metales) pertenecen a esta clasificación.</a:t>
            </a:r>
          </a:p>
          <a:p>
            <a:r>
              <a:rPr lang="es-MX" b="1" dirty="0"/>
              <a:t>Conductor eléctrico</a:t>
            </a:r>
            <a:r>
              <a:rPr lang="es-MX" dirty="0"/>
              <a:t>: Es la parte del cable que transporta la electricidad y puede estar constituido por uno o mas hilos de cobre o aluminio.</a:t>
            </a:r>
          </a:p>
          <a:p>
            <a:r>
              <a:rPr lang="es-MX" b="1" dirty="0"/>
              <a:t>Aislamiento</a:t>
            </a:r>
            <a:r>
              <a:rPr lang="es-MX" dirty="0"/>
              <a:t>: Este componente es la parte que recubre el conductor, se encarga de que la corriente eléctrica no se escape del cable y sea transportada de principio a fin por el conductor.</a:t>
            </a:r>
          </a:p>
          <a:p>
            <a:r>
              <a:rPr lang="es-MX" b="1" dirty="0"/>
              <a:t>Capa de relleno</a:t>
            </a:r>
            <a:r>
              <a:rPr lang="es-MX" dirty="0"/>
              <a:t>: La capa de relleno se encuentra entre el aislamiento y el conductor, se encarga de que el cable conserve un aspecto circular ya que en muchas ocasiones los conductores no son redondos o tienen mas de un hilo. Con la capa de relleno se logra un aspecto redondo y homogéneo.</a:t>
            </a:r>
          </a:p>
          <a:p>
            <a:r>
              <a:rPr lang="es-MX" b="1" dirty="0"/>
              <a:t>Cubierta</a:t>
            </a:r>
            <a:r>
              <a:rPr lang="es-MX" dirty="0"/>
              <a:t>: La cubierta es el material que protege al cable de la intemperie y elementos externos.</a:t>
            </a:r>
          </a:p>
          <a:p>
            <a:pPr algn="l"/>
            <a:r>
              <a:rPr lang="es-MX" b="1" i="0" dirty="0">
                <a:solidFill>
                  <a:srgbClr val="202020"/>
                </a:solidFill>
                <a:effectLst/>
              </a:rPr>
              <a:t>Cable de comunicaciones</a:t>
            </a:r>
            <a:r>
              <a:rPr lang="es-MX" b="0" i="0" dirty="0">
                <a:solidFill>
                  <a:srgbClr val="202020"/>
                </a:solidFill>
                <a:effectLst/>
              </a:rPr>
              <a:t>: </a:t>
            </a:r>
            <a:r>
              <a:rPr lang="es-MX" b="0" i="0" dirty="0">
                <a:solidFill>
                  <a:srgbClr val="4A4A4A"/>
                </a:solidFill>
                <a:effectLst/>
              </a:rPr>
              <a:t>Es un conductor recubierto con un material aislante que permite transferir información de un dispositivo a otro. </a:t>
            </a:r>
          </a:p>
          <a:p>
            <a:endParaRPr lang="es-MX" dirty="0"/>
          </a:p>
        </p:txBody>
      </p:sp>
      <p:pic>
        <p:nvPicPr>
          <p:cNvPr id="4" name="Imagen 3">
            <a:extLst>
              <a:ext uri="{FF2B5EF4-FFF2-40B4-BE49-F238E27FC236}">
                <a16:creationId xmlns:a16="http://schemas.microsoft.com/office/drawing/2014/main" id="{3AB7639A-59E7-03A4-E87B-8F813D79E3E5}"/>
              </a:ext>
            </a:extLst>
          </p:cNvPr>
          <p:cNvPicPr>
            <a:picLocks noChangeAspect="1"/>
          </p:cNvPicPr>
          <p:nvPr/>
        </p:nvPicPr>
        <p:blipFill rotWithShape="1">
          <a:blip r:embed="rId2"/>
          <a:srcRect t="365" r="28292"/>
          <a:stretch/>
        </p:blipFill>
        <p:spPr>
          <a:xfrm>
            <a:off x="9338095" y="4787120"/>
            <a:ext cx="2853904" cy="1541145"/>
          </a:xfrm>
          <a:prstGeom prst="rect">
            <a:avLst/>
          </a:prstGeom>
        </p:spPr>
      </p:pic>
      <p:pic>
        <p:nvPicPr>
          <p:cNvPr id="5" name="Imagen 4">
            <a:extLst>
              <a:ext uri="{FF2B5EF4-FFF2-40B4-BE49-F238E27FC236}">
                <a16:creationId xmlns:a16="http://schemas.microsoft.com/office/drawing/2014/main" id="{337B4659-E4BE-B909-2AA8-5888AC8F3989}"/>
              </a:ext>
            </a:extLst>
          </p:cNvPr>
          <p:cNvPicPr>
            <a:picLocks noChangeAspect="1"/>
          </p:cNvPicPr>
          <p:nvPr/>
        </p:nvPicPr>
        <p:blipFill>
          <a:blip r:embed="rId3"/>
          <a:stretch>
            <a:fillRect/>
          </a:stretch>
        </p:blipFill>
        <p:spPr>
          <a:xfrm>
            <a:off x="9338095" y="1306743"/>
            <a:ext cx="2853905" cy="1613221"/>
          </a:xfrm>
          <a:prstGeom prst="rect">
            <a:avLst/>
          </a:prstGeom>
        </p:spPr>
      </p:pic>
      <p:sp>
        <p:nvSpPr>
          <p:cNvPr id="6" name="CuadroTexto 5">
            <a:extLst>
              <a:ext uri="{FF2B5EF4-FFF2-40B4-BE49-F238E27FC236}">
                <a16:creationId xmlns:a16="http://schemas.microsoft.com/office/drawing/2014/main" id="{4423A259-CB3C-8B29-81C0-24F863C2763F}"/>
              </a:ext>
            </a:extLst>
          </p:cNvPr>
          <p:cNvSpPr txBox="1"/>
          <p:nvPr/>
        </p:nvSpPr>
        <p:spPr>
          <a:xfrm>
            <a:off x="10416209" y="2893043"/>
            <a:ext cx="1457739" cy="307777"/>
          </a:xfrm>
          <a:prstGeom prst="rect">
            <a:avLst/>
          </a:prstGeom>
          <a:noFill/>
        </p:spPr>
        <p:txBody>
          <a:bodyPr wrap="square" rtlCol="0">
            <a:spAutoFit/>
          </a:bodyPr>
          <a:lstStyle/>
          <a:p>
            <a:r>
              <a:rPr lang="es-MX" sz="1400" dirty="0"/>
              <a:t>FIG 1.1</a:t>
            </a:r>
          </a:p>
        </p:txBody>
      </p:sp>
      <p:sp>
        <p:nvSpPr>
          <p:cNvPr id="7" name="CuadroTexto 6">
            <a:extLst>
              <a:ext uri="{FF2B5EF4-FFF2-40B4-BE49-F238E27FC236}">
                <a16:creationId xmlns:a16="http://schemas.microsoft.com/office/drawing/2014/main" id="{51D89CD7-71DF-863B-BDD8-9C874C5867C1}"/>
              </a:ext>
            </a:extLst>
          </p:cNvPr>
          <p:cNvSpPr txBox="1"/>
          <p:nvPr/>
        </p:nvSpPr>
        <p:spPr>
          <a:xfrm>
            <a:off x="10416209" y="6351267"/>
            <a:ext cx="1457739" cy="307777"/>
          </a:xfrm>
          <a:prstGeom prst="rect">
            <a:avLst/>
          </a:prstGeom>
          <a:noFill/>
        </p:spPr>
        <p:txBody>
          <a:bodyPr wrap="square" rtlCol="0">
            <a:spAutoFit/>
          </a:bodyPr>
          <a:lstStyle/>
          <a:p>
            <a:r>
              <a:rPr lang="es-MX" sz="1400" dirty="0"/>
              <a:t>FIG 1.2</a:t>
            </a:r>
          </a:p>
        </p:txBody>
      </p:sp>
    </p:spTree>
    <p:extLst>
      <p:ext uri="{BB962C8B-B14F-4D97-AF65-F5344CB8AC3E}">
        <p14:creationId xmlns:p14="http://schemas.microsoft.com/office/powerpoint/2010/main" val="980692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B71F0-21A5-74E7-D78F-81F7A53ABE47}"/>
              </a:ext>
            </a:extLst>
          </p:cNvPr>
          <p:cNvSpPr>
            <a:spLocks noGrp="1"/>
          </p:cNvSpPr>
          <p:nvPr>
            <p:ph type="title"/>
          </p:nvPr>
        </p:nvSpPr>
        <p:spPr>
          <a:xfrm>
            <a:off x="0" y="387362"/>
            <a:ext cx="4099932" cy="3265190"/>
          </a:xfrm>
        </p:spPr>
        <p:txBody>
          <a:bodyPr>
            <a:normAutofit/>
          </a:bodyPr>
          <a:lstStyle/>
          <a:p>
            <a:r>
              <a:rPr lang="es-MX" sz="3600" dirty="0"/>
              <a:t>RESUMEN</a:t>
            </a:r>
          </a:p>
        </p:txBody>
      </p:sp>
      <p:sp>
        <p:nvSpPr>
          <p:cNvPr id="3" name="Marcador de contenido 2">
            <a:extLst>
              <a:ext uri="{FF2B5EF4-FFF2-40B4-BE49-F238E27FC236}">
                <a16:creationId xmlns:a16="http://schemas.microsoft.com/office/drawing/2014/main" id="{6C3040AB-1575-8B15-B94F-D744F03DC058}"/>
              </a:ext>
            </a:extLst>
          </p:cNvPr>
          <p:cNvSpPr>
            <a:spLocks noGrp="1"/>
          </p:cNvSpPr>
          <p:nvPr>
            <p:ph idx="1"/>
          </p:nvPr>
        </p:nvSpPr>
        <p:spPr>
          <a:xfrm>
            <a:off x="1440366" y="1323002"/>
            <a:ext cx="9311268" cy="3025973"/>
          </a:xfrm>
        </p:spPr>
        <p:txBody>
          <a:bodyPr>
            <a:normAutofit/>
          </a:bodyPr>
          <a:lstStyle/>
          <a:p>
            <a:pPr marL="0" indent="0" algn="just">
              <a:buNone/>
            </a:pPr>
            <a:r>
              <a:rPr lang="es-MX" sz="1600" dirty="0"/>
              <a:t>Se propone lograr una optimización de tiempo y realización en la secuencia de trenzado del cableado. Utilizando un programa de diseño e máquinas y herramientas de Solidworks. Para desarrollar esta mejora e implementación se llevará a cabo toma de tiempos y análisis en las acciones que el operador realizará manualmente como también en el proceso de la utilización de la máquina.</a:t>
            </a:r>
          </a:p>
          <a:p>
            <a:pPr marL="0" indent="0" algn="just">
              <a:buNone/>
            </a:pPr>
            <a:r>
              <a:rPr lang="es-MX" sz="1600" dirty="0"/>
              <a:t>Con esto se pretende lograr una mejora en la eficiencia de la elaboración del trenzado del cableado para ahorrar más tiempo en el proceso de las piezas a fabricar y poder expandir dicha mejora a distintas empresas</a:t>
            </a:r>
            <a:r>
              <a:rPr lang="es-MX" sz="2300" dirty="0"/>
              <a:t>.</a:t>
            </a:r>
          </a:p>
          <a:p>
            <a:pPr marL="0" indent="0" algn="just">
              <a:buNone/>
            </a:pPr>
            <a:endParaRPr lang="es-MX" dirty="0"/>
          </a:p>
          <a:p>
            <a:pPr marL="0" indent="0" algn="just">
              <a:buNone/>
            </a:pPr>
            <a:endParaRPr lang="es-MX" dirty="0"/>
          </a:p>
        </p:txBody>
      </p:sp>
    </p:spTree>
    <p:extLst>
      <p:ext uri="{BB962C8B-B14F-4D97-AF65-F5344CB8AC3E}">
        <p14:creationId xmlns:p14="http://schemas.microsoft.com/office/powerpoint/2010/main" val="2515257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C22DBC-1AD1-270E-0228-1AB272AD365D}"/>
              </a:ext>
            </a:extLst>
          </p:cNvPr>
          <p:cNvSpPr>
            <a:spLocks noGrp="1"/>
          </p:cNvSpPr>
          <p:nvPr>
            <p:ph type="title"/>
          </p:nvPr>
        </p:nvSpPr>
        <p:spPr>
          <a:xfrm>
            <a:off x="1196896" y="559678"/>
            <a:ext cx="5850674" cy="889981"/>
          </a:xfrm>
        </p:spPr>
        <p:txBody>
          <a:bodyPr>
            <a:normAutofit/>
          </a:bodyPr>
          <a:lstStyle/>
          <a:p>
            <a:pPr algn="l"/>
            <a:r>
              <a:rPr lang="es-MX" sz="3600" dirty="0"/>
              <a:t>INTRODUCCIÓN</a:t>
            </a:r>
          </a:p>
        </p:txBody>
      </p:sp>
      <p:sp>
        <p:nvSpPr>
          <p:cNvPr id="3" name="Marcador de contenido 2">
            <a:extLst>
              <a:ext uri="{FF2B5EF4-FFF2-40B4-BE49-F238E27FC236}">
                <a16:creationId xmlns:a16="http://schemas.microsoft.com/office/drawing/2014/main" id="{7E6A7CCF-8CC4-930D-4942-ADD786F72ED5}"/>
              </a:ext>
            </a:extLst>
          </p:cNvPr>
          <p:cNvSpPr>
            <a:spLocks noGrp="1"/>
          </p:cNvSpPr>
          <p:nvPr>
            <p:ph idx="1"/>
          </p:nvPr>
        </p:nvSpPr>
        <p:spPr>
          <a:xfrm>
            <a:off x="1297257" y="1449659"/>
            <a:ext cx="8671934" cy="4664493"/>
          </a:xfrm>
        </p:spPr>
        <p:txBody>
          <a:bodyPr>
            <a:normAutofit/>
          </a:bodyPr>
          <a:lstStyle/>
          <a:p>
            <a:pPr marL="0" indent="0" algn="just">
              <a:buNone/>
            </a:pPr>
            <a:r>
              <a:rPr lang="es-MX" sz="1700" dirty="0"/>
              <a:t>El problema que se desea resolver es la reducción de tiempos, y mantener el cuidado del personal, evitando actos inseguros, y reforzando más la seguridad de los asociados.</a:t>
            </a:r>
          </a:p>
          <a:p>
            <a:pPr marL="0" indent="0" algn="just">
              <a:buNone/>
            </a:pPr>
            <a:r>
              <a:rPr lang="es-MX" sz="1700" dirty="0"/>
              <a:t> Es interesante  desarrollar esta investigación ya que se llegan a manejar diferentes tipos de calibres en cuestión del cableado, logrando así una mejor reducción de fatiga en los operadores al momento de realizar el trenzado. Se reduce además lesiones de tipo muscular gracias a los movimientos que llevan a cabo. </a:t>
            </a:r>
          </a:p>
          <a:p>
            <a:pPr marL="0" indent="0" algn="just">
              <a:buNone/>
            </a:pPr>
            <a:r>
              <a:rPr lang="es-MX" sz="1700" dirty="0"/>
              <a:t>La máquina logra un mejor cableado y así beneficiando a su proceso y conseguir una mejor calidad de realización de productos desapareciendo tiempos muertos o innecesarios en la producción.</a:t>
            </a:r>
          </a:p>
          <a:p>
            <a:pPr marL="0" indent="0" algn="just">
              <a:buNone/>
            </a:pPr>
            <a:r>
              <a:rPr lang="es-MX" sz="1700" dirty="0"/>
              <a:t>La principal  aportación de esta mejora es lograr satisfacer al consumidor llegando a tener una mejor calidad de fabricación de piezas llevando a cabo un flujo mejor de electricidad producido por el cableado</a:t>
            </a:r>
          </a:p>
          <a:p>
            <a:pPr marL="0" indent="0" algn="just">
              <a:buNone/>
            </a:pPr>
            <a:endParaRPr lang="es-MX" dirty="0"/>
          </a:p>
        </p:txBody>
      </p:sp>
    </p:spTree>
    <p:extLst>
      <p:ext uri="{BB962C8B-B14F-4D97-AF65-F5344CB8AC3E}">
        <p14:creationId xmlns:p14="http://schemas.microsoft.com/office/powerpoint/2010/main" val="1233486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1C39E8-CD88-4B7D-DF02-4DFA4BD49A72}"/>
              </a:ext>
            </a:extLst>
          </p:cNvPr>
          <p:cNvSpPr>
            <a:spLocks noGrp="1"/>
          </p:cNvSpPr>
          <p:nvPr>
            <p:ph type="title"/>
          </p:nvPr>
        </p:nvSpPr>
        <p:spPr>
          <a:xfrm>
            <a:off x="717395" y="191688"/>
            <a:ext cx="8939561" cy="1469844"/>
          </a:xfrm>
        </p:spPr>
        <p:txBody>
          <a:bodyPr>
            <a:normAutofit/>
          </a:bodyPr>
          <a:lstStyle/>
          <a:p>
            <a:pPr algn="l"/>
            <a:r>
              <a:rPr lang="es-MX" sz="3600" dirty="0"/>
              <a:t>ANTECEDENTES Y ESTADO DEL ARTE</a:t>
            </a:r>
          </a:p>
        </p:txBody>
      </p:sp>
      <p:sp>
        <p:nvSpPr>
          <p:cNvPr id="3" name="Marcador de contenido 2">
            <a:extLst>
              <a:ext uri="{FF2B5EF4-FFF2-40B4-BE49-F238E27FC236}">
                <a16:creationId xmlns:a16="http://schemas.microsoft.com/office/drawing/2014/main" id="{6B4607C4-25F1-63C7-2A28-CD2BC420D590}"/>
              </a:ext>
            </a:extLst>
          </p:cNvPr>
          <p:cNvSpPr>
            <a:spLocks noGrp="1"/>
          </p:cNvSpPr>
          <p:nvPr>
            <p:ph idx="1"/>
          </p:nvPr>
        </p:nvSpPr>
        <p:spPr>
          <a:xfrm>
            <a:off x="802888" y="1354873"/>
            <a:ext cx="9233209" cy="4510668"/>
          </a:xfrm>
        </p:spPr>
        <p:txBody>
          <a:bodyPr>
            <a:normAutofit fontScale="85000" lnSpcReduction="10000"/>
          </a:bodyPr>
          <a:lstStyle/>
          <a:p>
            <a:pPr marL="0" indent="0" algn="just">
              <a:buNone/>
            </a:pPr>
            <a:r>
              <a:rPr lang="es-MX" dirty="0"/>
              <a:t>El conocimiento que se debe tener para abordar esta investigación es el de diseño de maquinaria, conocimientos básicos en seguridad industrial y conocimientos en procesos de ingeniería.</a:t>
            </a:r>
          </a:p>
          <a:p>
            <a:pPr marL="0" indent="0" algn="just">
              <a:buNone/>
            </a:pPr>
            <a:r>
              <a:rPr lang="es-MX" dirty="0"/>
              <a:t>Este tema se ha planteado debido a que los procesos siempre pueden optimizarse y se ha aborado la mejora porque al reducir los tiempos de preparación una empresa logrará aumentar la productividad, hacer el trabajo más simple y satisfactorio, ser más competitiva, ser flexible, es decir, producir las cantidades necesarias de cada producto reduciendo los inventarios y los costos que representan.</a:t>
            </a:r>
          </a:p>
          <a:p>
            <a:pPr marL="0" indent="0" algn="just">
              <a:buNone/>
            </a:pPr>
            <a:endParaRPr lang="es-MX" dirty="0"/>
          </a:p>
          <a:p>
            <a:pPr marL="0" indent="0" algn="just">
              <a:buNone/>
            </a:pPr>
            <a:r>
              <a:rPr lang="es-MX" dirty="0"/>
              <a:t>¿Cuáles son las ventajas, desventajas y limitaciones de esos acercamientos?</a:t>
            </a:r>
          </a:p>
          <a:p>
            <a:pPr marL="0" indent="0" algn="just">
              <a:buNone/>
            </a:pPr>
            <a:r>
              <a:rPr lang="es-MX" dirty="0"/>
              <a:t>Ventajas: Mayor y mejor calidad en la producción en la empresa, menor fatiga para el operador, reducción de tiempos muertos en la producción.</a:t>
            </a:r>
          </a:p>
          <a:p>
            <a:pPr marL="0" indent="0" algn="just">
              <a:buNone/>
            </a:pPr>
            <a:r>
              <a:rPr lang="es-MX" dirty="0"/>
              <a:t>Desventajas: Presupuestos, acatar la idea rápido ya que es un proyecto en el cual es necesario trabajar rápidamente, capacitación en los operadores para que logren un buen manejo en el área.</a:t>
            </a:r>
          </a:p>
          <a:p>
            <a:pPr marL="0" indent="0" algn="just">
              <a:buNone/>
            </a:pPr>
            <a:r>
              <a:rPr lang="es-MX" dirty="0"/>
              <a:t>Limitaciones: Como anteriormente se mencionó, el presupuesto ya que es un proyecto en el cual se necesita dinero y mano de obra para llevarlo a cabo.</a:t>
            </a:r>
          </a:p>
          <a:p>
            <a:pPr marL="0" indent="0">
              <a:buNone/>
            </a:pPr>
            <a:endParaRPr lang="es-MX" dirty="0"/>
          </a:p>
        </p:txBody>
      </p:sp>
    </p:spTree>
    <p:extLst>
      <p:ext uri="{BB962C8B-B14F-4D97-AF65-F5344CB8AC3E}">
        <p14:creationId xmlns:p14="http://schemas.microsoft.com/office/powerpoint/2010/main" val="3222859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889CE-46E8-F210-EC70-314443DDC0B4}"/>
              </a:ext>
            </a:extLst>
          </p:cNvPr>
          <p:cNvSpPr>
            <a:spLocks noGrp="1"/>
          </p:cNvSpPr>
          <p:nvPr>
            <p:ph type="title"/>
          </p:nvPr>
        </p:nvSpPr>
        <p:spPr>
          <a:xfrm>
            <a:off x="762000" y="559678"/>
            <a:ext cx="6575502" cy="1034946"/>
          </a:xfrm>
        </p:spPr>
        <p:txBody>
          <a:bodyPr>
            <a:normAutofit/>
          </a:bodyPr>
          <a:lstStyle/>
          <a:p>
            <a:pPr algn="l"/>
            <a:r>
              <a:rPr lang="es-MX" sz="3600" dirty="0"/>
              <a:t>ANTESCEDENTES</a:t>
            </a:r>
          </a:p>
        </p:txBody>
      </p:sp>
      <p:sp>
        <p:nvSpPr>
          <p:cNvPr id="3" name="Marcador de contenido 2">
            <a:extLst>
              <a:ext uri="{FF2B5EF4-FFF2-40B4-BE49-F238E27FC236}">
                <a16:creationId xmlns:a16="http://schemas.microsoft.com/office/drawing/2014/main" id="{ACA2063B-8CE4-19C2-3FAA-6F2DE33CEDAD}"/>
              </a:ext>
            </a:extLst>
          </p:cNvPr>
          <p:cNvSpPr>
            <a:spLocks noGrp="1"/>
          </p:cNvSpPr>
          <p:nvPr>
            <p:ph idx="1"/>
          </p:nvPr>
        </p:nvSpPr>
        <p:spPr>
          <a:xfrm>
            <a:off x="921834" y="1540196"/>
            <a:ext cx="8768576" cy="2329277"/>
          </a:xfrm>
        </p:spPr>
        <p:txBody>
          <a:bodyPr>
            <a:normAutofit lnSpcReduction="10000"/>
          </a:bodyPr>
          <a:lstStyle/>
          <a:p>
            <a:pPr marL="0" indent="0" algn="just">
              <a:buNone/>
            </a:pPr>
            <a:r>
              <a:rPr lang="es-MX" sz="1600" dirty="0"/>
              <a:t>El cable par trenzado lleva con nosotros más de 100 años, más concretamente desde 1881, claro que a un nivel bastante inferior a lo que hoy día tenemos. Su precursor fue nada menos que Alexander Graham Bell, el inventor del teléfono y las primeras redes de comunicación por voz años antes.</a:t>
            </a:r>
          </a:p>
          <a:p>
            <a:pPr marL="0" indent="0" algn="just">
              <a:buNone/>
            </a:pPr>
            <a:r>
              <a:rPr lang="es-MX" sz="1600" dirty="0"/>
              <a:t>Las primeras redes de comunicación telegráfica utilizan simples conductores abiertos, y desempeñaban medianamente bien su función hasta que se comenzaron a instalar los primeros tranvías eléctricos en Estados Unidos. Desde entonces, las interferencias debidas a los altos voltajes de las líneas de tranvías y el campo electromagnético que se generaba a su alrededor dificultaban enormemente las comunicaciones. Fue entonces cuando Bell creo el primer cable par trenzado.</a:t>
            </a:r>
          </a:p>
        </p:txBody>
      </p:sp>
      <p:sp>
        <p:nvSpPr>
          <p:cNvPr id="4" name="CuadroTexto 3">
            <a:extLst>
              <a:ext uri="{FF2B5EF4-FFF2-40B4-BE49-F238E27FC236}">
                <a16:creationId xmlns:a16="http://schemas.microsoft.com/office/drawing/2014/main" id="{88A66220-CA1B-1B71-7185-ACC2F1A572A8}"/>
              </a:ext>
            </a:extLst>
          </p:cNvPr>
          <p:cNvSpPr txBox="1"/>
          <p:nvPr/>
        </p:nvSpPr>
        <p:spPr>
          <a:xfrm>
            <a:off x="921834" y="3994365"/>
            <a:ext cx="8924693" cy="1323439"/>
          </a:xfrm>
          <a:prstGeom prst="rect">
            <a:avLst/>
          </a:prstGeom>
          <a:noFill/>
        </p:spPr>
        <p:txBody>
          <a:bodyPr wrap="square">
            <a:spAutoFit/>
          </a:bodyPr>
          <a:lstStyle/>
          <a:p>
            <a:pPr algn="just"/>
            <a:r>
              <a:rPr lang="es-MX" sz="1600" dirty="0"/>
              <a:t>Construcción</a:t>
            </a:r>
          </a:p>
          <a:p>
            <a:pPr algn="just"/>
            <a:r>
              <a:rPr lang="es-MX" sz="1600" dirty="0"/>
              <a:t>Como su propio nombre indica, el cable par trenzado consiste en pares de cables que se entrecruzan en forma de bucle en espiral. Cada conductor individual está fabricado en cobre o aluminio, cubierto de un aislante de plástico individual. Su denominación de pares trenzados es por el hecho de que cada cable contiene varios de estos pares en un encapsulado general, normalmente 4 para redes LAN.  (Fig 1.1)</a:t>
            </a:r>
          </a:p>
        </p:txBody>
      </p:sp>
      <p:pic>
        <p:nvPicPr>
          <p:cNvPr id="5" name="Imagen 4">
            <a:extLst>
              <a:ext uri="{FF2B5EF4-FFF2-40B4-BE49-F238E27FC236}">
                <a16:creationId xmlns:a16="http://schemas.microsoft.com/office/drawing/2014/main" id="{639A51ED-04CE-09A5-46AB-6EBD4F10BC2E}"/>
              </a:ext>
            </a:extLst>
          </p:cNvPr>
          <p:cNvPicPr>
            <a:picLocks noChangeAspect="1"/>
          </p:cNvPicPr>
          <p:nvPr/>
        </p:nvPicPr>
        <p:blipFill>
          <a:blip r:embed="rId2"/>
          <a:stretch>
            <a:fillRect/>
          </a:stretch>
        </p:blipFill>
        <p:spPr>
          <a:xfrm>
            <a:off x="9846527" y="2436329"/>
            <a:ext cx="1985342" cy="1985342"/>
          </a:xfrm>
          <a:prstGeom prst="rect">
            <a:avLst/>
          </a:prstGeom>
        </p:spPr>
      </p:pic>
      <p:sp>
        <p:nvSpPr>
          <p:cNvPr id="6" name="CuadroTexto 5">
            <a:extLst>
              <a:ext uri="{FF2B5EF4-FFF2-40B4-BE49-F238E27FC236}">
                <a16:creationId xmlns:a16="http://schemas.microsoft.com/office/drawing/2014/main" id="{BD8FFEAC-C208-63AA-0CD2-4BB6BE93618B}"/>
              </a:ext>
            </a:extLst>
          </p:cNvPr>
          <p:cNvSpPr txBox="1"/>
          <p:nvPr/>
        </p:nvSpPr>
        <p:spPr>
          <a:xfrm>
            <a:off x="10309515" y="4531183"/>
            <a:ext cx="1059366" cy="338554"/>
          </a:xfrm>
          <a:prstGeom prst="rect">
            <a:avLst/>
          </a:prstGeom>
          <a:noFill/>
        </p:spPr>
        <p:txBody>
          <a:bodyPr wrap="square" rtlCol="0">
            <a:spAutoFit/>
          </a:bodyPr>
          <a:lstStyle/>
          <a:p>
            <a:r>
              <a:rPr lang="es-MX" sz="1600" dirty="0" err="1"/>
              <a:t>Fig</a:t>
            </a:r>
            <a:r>
              <a:rPr lang="es-MX" sz="1600" dirty="0"/>
              <a:t> 2.1</a:t>
            </a:r>
          </a:p>
        </p:txBody>
      </p:sp>
    </p:spTree>
    <p:extLst>
      <p:ext uri="{BB962C8B-B14F-4D97-AF65-F5344CB8AC3E}">
        <p14:creationId xmlns:p14="http://schemas.microsoft.com/office/powerpoint/2010/main" val="104714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ble par trenzado paso01">
            <a:extLst>
              <a:ext uri="{FF2B5EF4-FFF2-40B4-BE49-F238E27FC236}">
                <a16:creationId xmlns:a16="http://schemas.microsoft.com/office/drawing/2014/main" id="{A541D42A-59D2-2A90-71E9-F7E9165A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681" y="1081667"/>
            <a:ext cx="4085749" cy="341227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90521EC6-C2BC-8850-8F78-218787D46293}"/>
              </a:ext>
            </a:extLst>
          </p:cNvPr>
          <p:cNvSpPr txBox="1"/>
          <p:nvPr/>
        </p:nvSpPr>
        <p:spPr>
          <a:xfrm>
            <a:off x="9094872" y="4588055"/>
            <a:ext cx="1059366" cy="338554"/>
          </a:xfrm>
          <a:prstGeom prst="rect">
            <a:avLst/>
          </a:prstGeom>
          <a:noFill/>
        </p:spPr>
        <p:txBody>
          <a:bodyPr wrap="square" rtlCol="0">
            <a:spAutoFit/>
          </a:bodyPr>
          <a:lstStyle/>
          <a:p>
            <a:r>
              <a:rPr lang="es-MX" sz="1600" dirty="0" err="1"/>
              <a:t>Fig</a:t>
            </a:r>
            <a:r>
              <a:rPr lang="es-MX" sz="1600" dirty="0"/>
              <a:t> 2.2</a:t>
            </a:r>
          </a:p>
        </p:txBody>
      </p:sp>
      <p:sp>
        <p:nvSpPr>
          <p:cNvPr id="9" name="CuadroTexto 8">
            <a:extLst>
              <a:ext uri="{FF2B5EF4-FFF2-40B4-BE49-F238E27FC236}">
                <a16:creationId xmlns:a16="http://schemas.microsoft.com/office/drawing/2014/main" id="{24C74AEF-DBA4-0941-9331-CDEE14F357B8}"/>
              </a:ext>
            </a:extLst>
          </p:cNvPr>
          <p:cNvSpPr txBox="1"/>
          <p:nvPr/>
        </p:nvSpPr>
        <p:spPr>
          <a:xfrm>
            <a:off x="405511" y="946476"/>
            <a:ext cx="7067085" cy="4401205"/>
          </a:xfrm>
          <a:prstGeom prst="rect">
            <a:avLst/>
          </a:prstGeom>
          <a:noFill/>
        </p:spPr>
        <p:txBody>
          <a:bodyPr wrap="square">
            <a:spAutoFit/>
          </a:bodyPr>
          <a:lstStyle/>
          <a:p>
            <a:pPr algn="just"/>
            <a:r>
              <a:rPr lang="es-MX" sz="1400" dirty="0"/>
              <a:t>En función de la categoría del cable, cada par trenzado puede presentar distintos encapsulados independientes para mejorar el aislamiento entre las distintas parejas:</a:t>
            </a:r>
          </a:p>
          <a:p>
            <a:pPr algn="just"/>
            <a:endParaRPr lang="es-MX" sz="1400" dirty="0"/>
          </a:p>
          <a:p>
            <a:pPr marL="285750" indent="-285750" algn="just">
              <a:buFont typeface="Arial" panose="020B0604020202020204" pitchFamily="34" charset="0"/>
              <a:buChar char="•"/>
            </a:pPr>
            <a:r>
              <a:rPr lang="es-MX" sz="1400" dirty="0"/>
              <a:t>Para los conductores eléctricos se utiliza normalmente cobre, al menos en los cables UTP.</a:t>
            </a:r>
          </a:p>
          <a:p>
            <a:pPr marL="285750" indent="-285750" algn="just">
              <a:buFont typeface="Arial" panose="020B0604020202020204" pitchFamily="34" charset="0"/>
              <a:buChar char="•"/>
            </a:pPr>
            <a:r>
              <a:rPr lang="es-MX" sz="1400" dirty="0"/>
              <a:t>La cobertura aislante de cada conductor está fabricada en polietileno de alta densidad, que podrá ser de entre 0,4 y 0,9 mm.</a:t>
            </a:r>
          </a:p>
          <a:p>
            <a:pPr marL="285750" indent="-285750" algn="just">
              <a:buFont typeface="Arial" panose="020B0604020202020204" pitchFamily="34" charset="0"/>
              <a:buChar char="•"/>
            </a:pPr>
            <a:r>
              <a:rPr lang="es-MX" sz="1400" dirty="0"/>
              <a:t>Dichos pares, de forma individual pueden presentar un blindado de aluminio para aislarlos unos de otros.</a:t>
            </a:r>
          </a:p>
          <a:p>
            <a:pPr marL="285750" indent="-285750" algn="just">
              <a:buFont typeface="Arial" panose="020B0604020202020204" pitchFamily="34" charset="0"/>
              <a:buChar char="•"/>
            </a:pPr>
            <a:r>
              <a:rPr lang="es-MX" sz="1400" dirty="0"/>
              <a:t>En otros casos, los huecos existentes entre pares se rellenan con petrolato para formar un cordón más rígido que evite la entrada de humedad. Este material se puede sustituir también por polietileno en un núcleo central con los pares pegados a él.</a:t>
            </a:r>
          </a:p>
          <a:p>
            <a:pPr marL="285750" indent="-285750" algn="just">
              <a:buFont typeface="Arial" panose="020B0604020202020204" pitchFamily="34" charset="0"/>
              <a:buChar char="•"/>
            </a:pPr>
            <a:r>
              <a:rPr lang="es-MX" sz="1400" dirty="0"/>
              <a:t>Un recubrimiento común de aluminio a los cuatro pares permite aislar los conductores del exterior, que a su vez puede estar reforzado con una malla de material LSZH.</a:t>
            </a:r>
          </a:p>
          <a:p>
            <a:pPr marL="285750" indent="-285750" algn="just">
              <a:buFont typeface="Arial" panose="020B0604020202020204" pitchFamily="34" charset="0"/>
              <a:buChar char="•"/>
            </a:pPr>
            <a:r>
              <a:rPr lang="es-MX" sz="1400" dirty="0"/>
              <a:t>Un aislante final encapsula todo el contenido del cable, pudiendo ser de polietileno de alta densidad termoplástico o con resistencia a las llamas.</a:t>
            </a:r>
          </a:p>
          <a:p>
            <a:pPr algn="just"/>
            <a:endParaRPr lang="es-MX" sz="1400" dirty="0"/>
          </a:p>
          <a:p>
            <a:pPr algn="just"/>
            <a:r>
              <a:rPr lang="es-MX" sz="1400" dirty="0"/>
              <a:t>Dependiendo de la capacidad y fabricación interna o su aislamiento, la categoría subirá. Para muy largas distancias, los cables de par trenzado pueden contar hasta con 100 pares o más, especialmente aquellos que se utilizaban para cubrir distancias interestatales o intercontinentales antes de aparecer la fibra óptica.</a:t>
            </a:r>
          </a:p>
        </p:txBody>
      </p:sp>
    </p:spTree>
    <p:extLst>
      <p:ext uri="{BB962C8B-B14F-4D97-AF65-F5344CB8AC3E}">
        <p14:creationId xmlns:p14="http://schemas.microsoft.com/office/powerpoint/2010/main" val="3273900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ble par trenzado paso02">
            <a:extLst>
              <a:ext uri="{FF2B5EF4-FFF2-40B4-BE49-F238E27FC236}">
                <a16:creationId xmlns:a16="http://schemas.microsoft.com/office/drawing/2014/main" id="{430FEEA9-18D0-7219-4773-52AFE5309E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95522" y="1071075"/>
            <a:ext cx="3866073" cy="3315158"/>
          </a:xfrm>
          <a:prstGeom prst="rect">
            <a:avLst/>
          </a:prstGeom>
          <a:solidFill>
            <a:srgbClr val="FFFFFF"/>
          </a:solidFill>
        </p:spPr>
      </p:pic>
      <p:sp>
        <p:nvSpPr>
          <p:cNvPr id="2" name="Marcador de contenido 2">
            <a:extLst>
              <a:ext uri="{FF2B5EF4-FFF2-40B4-BE49-F238E27FC236}">
                <a16:creationId xmlns:a16="http://schemas.microsoft.com/office/drawing/2014/main" id="{E976E053-C53A-08A7-7AF6-3A41709BAC0C}"/>
              </a:ext>
            </a:extLst>
          </p:cNvPr>
          <p:cNvSpPr txBox="1">
            <a:spLocks/>
          </p:cNvSpPr>
          <p:nvPr/>
        </p:nvSpPr>
        <p:spPr>
          <a:xfrm>
            <a:off x="504591" y="2410230"/>
            <a:ext cx="6030023" cy="3711790"/>
          </a:xfrm>
          <a:prstGeom prst="rect">
            <a:avLst/>
          </a:prstGeom>
        </p:spPr>
        <p:txBody>
          <a:bodyPr vert="horz" lIns="91440" tIns="45720" rIns="91440" bIns="45720" rtlCol="0">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just">
              <a:lnSpc>
                <a:spcPct val="100000"/>
              </a:lnSpc>
              <a:buNone/>
            </a:pPr>
            <a:r>
              <a:rPr lang="es-MX" sz="1400" kern="1200" baseline="0" dirty="0">
                <a:latin typeface="+mn-lt"/>
                <a:ea typeface="+mn-ea"/>
                <a:cs typeface="+mn-cs"/>
              </a:rPr>
              <a:t>¿Por qué utilizar dos cables trenzados? La investigación de las ondas electromagnéticas y el comportamiento de los conductores eléctricos determinó que dos conductores aislados entrelazados entre sí ayudan a reducir las interferencias electromagnéticas externas. De esta forma el bucle que produce la unión de ambos cables evita que se produzca un acoplamiento eléctrico de la señal, y además los aísla de pares adyacentes, lo que se conoce como diafonía.</a:t>
            </a:r>
          </a:p>
          <a:p>
            <a:pPr marL="0" indent="0" algn="just">
              <a:lnSpc>
                <a:spcPct val="100000"/>
              </a:lnSpc>
              <a:buNone/>
            </a:pPr>
            <a:r>
              <a:rPr lang="es-MX" sz="1400" dirty="0"/>
              <a:t>Tomando </a:t>
            </a:r>
            <a:r>
              <a:rPr lang="es-MX" sz="1400" kern="1200" baseline="0" dirty="0">
                <a:latin typeface="+mn-lt"/>
                <a:ea typeface="+mn-ea"/>
                <a:cs typeface="+mn-cs"/>
              </a:rPr>
              <a:t>en cuenta que cada par transporta señales paralelas en modo diferencial las cuales son combinadas en el nodo de destino. Para eliminar esta diafonía los distintos pares adyacentes se trenzan con una determinada cantidad de vueltas por metro, conociéndose como la tasa de trenzado o pasos de torsión. Si os fijáis bien en la imagen, veréis que cada par trenzado presenta un paso diferente, con bucles más o menos apretados. Esto permite compensar los desequilibrios de capacidad entre pares.</a:t>
            </a:r>
            <a:endParaRPr lang="es-ES" sz="1400" kern="1200" baseline="0" dirty="0">
              <a:latin typeface="+mn-lt"/>
              <a:ea typeface="+mn-ea"/>
              <a:cs typeface="+mn-cs"/>
            </a:endParaRPr>
          </a:p>
          <a:p>
            <a:pPr marL="0" indent="0" algn="r">
              <a:lnSpc>
                <a:spcPct val="100000"/>
              </a:lnSpc>
              <a:buNone/>
            </a:pPr>
            <a:endParaRPr lang="es-ES" sz="1500" kern="1200" baseline="0" dirty="0">
              <a:latin typeface="+mn-lt"/>
              <a:ea typeface="+mn-ea"/>
              <a:cs typeface="+mn-cs"/>
            </a:endParaRPr>
          </a:p>
        </p:txBody>
      </p:sp>
      <p:sp>
        <p:nvSpPr>
          <p:cNvPr id="8" name="CuadroTexto 7">
            <a:extLst>
              <a:ext uri="{FF2B5EF4-FFF2-40B4-BE49-F238E27FC236}">
                <a16:creationId xmlns:a16="http://schemas.microsoft.com/office/drawing/2014/main" id="{9EA77603-494B-9B88-DD37-0F568D1A9D33}"/>
              </a:ext>
            </a:extLst>
          </p:cNvPr>
          <p:cNvSpPr txBox="1"/>
          <p:nvPr/>
        </p:nvSpPr>
        <p:spPr>
          <a:xfrm>
            <a:off x="504592" y="963680"/>
            <a:ext cx="5591408" cy="1446550"/>
          </a:xfrm>
          <a:prstGeom prst="rect">
            <a:avLst/>
          </a:prstGeom>
          <a:noFill/>
        </p:spPr>
        <p:txBody>
          <a:bodyPr wrap="square">
            <a:spAutoFit/>
          </a:bodyPr>
          <a:lstStyle/>
          <a:p>
            <a:pPr algn="just"/>
            <a:r>
              <a:rPr lang="es-MX" sz="1400" dirty="0"/>
              <a:t>Dependiendo de la capacidad y fabricación interna o su aislamiento, la categoría subirá. Para muy largas distancias, los cables de par trenzado pueden contar hasta con 100 pares o más, especialmente aquellos que se utilizaban para cubrir distancias interestatales o intercontinentales antes de aparecer la fibra óptica.  (Fig 2.2)</a:t>
            </a:r>
          </a:p>
          <a:p>
            <a:endParaRPr lang="es-MX" dirty="0"/>
          </a:p>
        </p:txBody>
      </p:sp>
      <p:sp>
        <p:nvSpPr>
          <p:cNvPr id="9" name="CuadroTexto 8">
            <a:extLst>
              <a:ext uri="{FF2B5EF4-FFF2-40B4-BE49-F238E27FC236}">
                <a16:creationId xmlns:a16="http://schemas.microsoft.com/office/drawing/2014/main" id="{D6CA6A24-A3FB-9A60-18E3-32D58644EF93}"/>
              </a:ext>
            </a:extLst>
          </p:cNvPr>
          <p:cNvSpPr txBox="1"/>
          <p:nvPr/>
        </p:nvSpPr>
        <p:spPr>
          <a:xfrm>
            <a:off x="9295593" y="4627756"/>
            <a:ext cx="1059366" cy="338554"/>
          </a:xfrm>
          <a:prstGeom prst="rect">
            <a:avLst/>
          </a:prstGeom>
          <a:noFill/>
        </p:spPr>
        <p:txBody>
          <a:bodyPr wrap="square" rtlCol="0">
            <a:spAutoFit/>
          </a:bodyPr>
          <a:lstStyle/>
          <a:p>
            <a:r>
              <a:rPr lang="es-MX" sz="1600" dirty="0" err="1"/>
              <a:t>Fig</a:t>
            </a:r>
            <a:r>
              <a:rPr lang="es-MX" sz="1600" dirty="0"/>
              <a:t> 2.3</a:t>
            </a:r>
          </a:p>
        </p:txBody>
      </p:sp>
    </p:spTree>
    <p:extLst>
      <p:ext uri="{BB962C8B-B14F-4D97-AF65-F5344CB8AC3E}">
        <p14:creationId xmlns:p14="http://schemas.microsoft.com/office/powerpoint/2010/main" val="1198748977"/>
      </p:ext>
    </p:extLst>
  </p:cSld>
  <p:clrMapOvr>
    <a:masterClrMapping/>
  </p:clrMapOvr>
</p:sld>
</file>

<file path=ppt/theme/theme1.xml><?xml version="1.0" encoding="utf-8"?>
<a:theme xmlns:a="http://schemas.openxmlformats.org/drawingml/2006/main" name="Titular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7059_TF00089993.potx" id="{F35D720C-5279-4F83-8756-4130A3031F70}" vid="{F3D3DEC9-3B54-4788-874D-CC1A6A4173D5}"/>
    </a:ext>
  </a:extLst>
</a:theme>
</file>

<file path=ppt/theme/theme2.xml><?xml version="1.0" encoding="utf-8"?>
<a:theme xmlns:a="http://schemas.openxmlformats.org/drawingml/2006/main" name="Office Theme">
  <a:themeElements>
    <a:clrScheme name="Yazaki 2021">
      <a:dk1>
        <a:sysClr val="windowText" lastClr="000000"/>
      </a:dk1>
      <a:lt1>
        <a:sysClr val="window" lastClr="FFFFFF"/>
      </a:lt1>
      <a:dk2>
        <a:srgbClr val="D82527"/>
      </a:dk2>
      <a:lt2>
        <a:srgbClr val="E7E6E6"/>
      </a:lt2>
      <a:accent1>
        <a:srgbClr val="DBDEE4"/>
      </a:accent1>
      <a:accent2>
        <a:srgbClr val="7091A7"/>
      </a:accent2>
      <a:accent3>
        <a:srgbClr val="3667A2"/>
      </a:accent3>
      <a:accent4>
        <a:srgbClr val="8FC975"/>
      </a:accent4>
      <a:accent5>
        <a:srgbClr val="FFC000"/>
      </a:accent5>
      <a:accent6>
        <a:srgbClr val="F2F6F9"/>
      </a:accent6>
      <a:hlink>
        <a:srgbClr val="7091A7"/>
      </a:hlink>
      <a:folHlink>
        <a:srgbClr val="3667A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2.potx" id="{C1BF0A40-AD66-4E8F-8E82-2635AB0A8132}" vid="{74C25299-A01B-4FB4-86BF-9B81FBBAB323}"/>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37D0EA-FE7E-4E9C-9357-7A88A33B4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de títulos</Template>
  <TotalTime>0</TotalTime>
  <Words>2088</Words>
  <Application>Microsoft Office PowerPoint</Application>
  <PresentationFormat>Panorámica</PresentationFormat>
  <Paragraphs>116</Paragraphs>
  <Slides>22</Slides>
  <Notes>1</Notes>
  <HiddenSlides>0</HiddenSlides>
  <MMClips>0</MMClips>
  <ScaleCrop>false</ScaleCrop>
  <HeadingPairs>
    <vt:vector size="8" baseType="variant">
      <vt:variant>
        <vt:lpstr>Fuentes usadas</vt:lpstr>
      </vt:variant>
      <vt:variant>
        <vt:i4>5</vt:i4>
      </vt:variant>
      <vt:variant>
        <vt:lpstr>Tema</vt:lpstr>
      </vt:variant>
      <vt:variant>
        <vt:i4>2</vt:i4>
      </vt:variant>
      <vt:variant>
        <vt:lpstr>Servidores OLE incrustados</vt:lpstr>
      </vt:variant>
      <vt:variant>
        <vt:i4>1</vt:i4>
      </vt:variant>
      <vt:variant>
        <vt:lpstr>Títulos de diapositiva</vt:lpstr>
      </vt:variant>
      <vt:variant>
        <vt:i4>22</vt:i4>
      </vt:variant>
    </vt:vector>
  </HeadingPairs>
  <TitlesOfParts>
    <vt:vector size="30" baseType="lpstr">
      <vt:lpstr>Arial</vt:lpstr>
      <vt:lpstr>Calibri</vt:lpstr>
      <vt:lpstr>Century Schoolbook</vt:lpstr>
      <vt:lpstr>Corbel</vt:lpstr>
      <vt:lpstr>Times New Roman</vt:lpstr>
      <vt:lpstr>Titulares</vt:lpstr>
      <vt:lpstr>Office Theme</vt:lpstr>
      <vt:lpstr>Worksheet</vt:lpstr>
      <vt:lpstr>MEJORA Y ESTANDARIZACIÓN DE UNA MÁQUINA TRENZADORA</vt:lpstr>
      <vt:lpstr>INDICE</vt:lpstr>
      <vt:lpstr>CONCEPTOS</vt:lpstr>
      <vt:lpstr>RESUMEN</vt:lpstr>
      <vt:lpstr>INTRODUCCIÓN</vt:lpstr>
      <vt:lpstr>ANTECEDENTES Y ESTADO DEL ARTE</vt:lpstr>
      <vt:lpstr>ANTESCEDENTES</vt:lpstr>
      <vt:lpstr>Presentación de PowerPoint</vt:lpstr>
      <vt:lpstr>Presentación de PowerPoint</vt:lpstr>
      <vt:lpstr>HIPOTESIS</vt:lpstr>
      <vt:lpstr>Presentación de PowerPoint</vt:lpstr>
      <vt:lpstr>Presentación de PowerPoint</vt:lpstr>
      <vt:lpstr>Presentación de PowerPoint</vt:lpstr>
      <vt:lpstr>Presentación de PowerPoint</vt:lpstr>
      <vt:lpstr>LONGITUDES twsteados semana del 3 a 7 de octubre.</vt:lpstr>
      <vt:lpstr>Presentación de PowerPoint</vt:lpstr>
      <vt:lpstr>LONGITUDES twsteados mes: octubre.</vt:lpstr>
      <vt:lpstr>LONGITUDES twsteados mes: octubre.</vt:lpstr>
      <vt:lpstr>Instrucción de trabajo twsteados</vt:lpstr>
      <vt:lpstr>Procedimiento para twsteados</vt:lpstr>
      <vt:lpstr>Presentación de PowerPoint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MEJORA Y ESTANDARIZACIÓN DE UNA MÁQUINA TRENZADORA</dc:title>
  <dc:creator>JENIFFER LIZBETH CONDE CRUZ</dc:creator>
  <cp:lastModifiedBy>Luis Camacho</cp:lastModifiedBy>
  <cp:revision>4</cp:revision>
  <dcterms:created xsi:type="dcterms:W3CDTF">2022-11-11T01:27:30Z</dcterms:created>
  <dcterms:modified xsi:type="dcterms:W3CDTF">2022-11-25T18:58:48Z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